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417" r:id="rId2"/>
    <p:sldId id="544" r:id="rId3"/>
    <p:sldId id="257" r:id="rId4"/>
    <p:sldId id="453" r:id="rId5"/>
    <p:sldId id="313" r:id="rId6"/>
    <p:sldId id="325" r:id="rId7"/>
    <p:sldId id="508" r:id="rId8"/>
    <p:sldId id="468" r:id="rId9"/>
    <p:sldId id="310" r:id="rId10"/>
    <p:sldId id="262" r:id="rId11"/>
    <p:sldId id="479" r:id="rId12"/>
    <p:sldId id="509" r:id="rId13"/>
    <p:sldId id="512" r:id="rId14"/>
    <p:sldId id="510" r:id="rId15"/>
    <p:sldId id="357" r:id="rId16"/>
    <p:sldId id="511" r:id="rId17"/>
    <p:sldId id="312" r:id="rId18"/>
    <p:sldId id="314" r:id="rId19"/>
    <p:sldId id="338" r:id="rId20"/>
    <p:sldId id="323" r:id="rId21"/>
    <p:sldId id="535" r:id="rId22"/>
    <p:sldId id="524" r:id="rId23"/>
    <p:sldId id="525" r:id="rId24"/>
    <p:sldId id="532" r:id="rId25"/>
    <p:sldId id="533" r:id="rId26"/>
    <p:sldId id="536" r:id="rId27"/>
    <p:sldId id="522" r:id="rId28"/>
    <p:sldId id="523" r:id="rId29"/>
    <p:sldId id="526" r:id="rId30"/>
    <p:sldId id="527" r:id="rId31"/>
    <p:sldId id="528" r:id="rId32"/>
    <p:sldId id="529" r:id="rId33"/>
    <p:sldId id="530" r:id="rId34"/>
    <p:sldId id="517" r:id="rId35"/>
    <p:sldId id="534" r:id="rId36"/>
    <p:sldId id="538" r:id="rId37"/>
    <p:sldId id="315" r:id="rId38"/>
    <p:sldId id="322" r:id="rId39"/>
    <p:sldId id="419" r:id="rId40"/>
    <p:sldId id="437" r:id="rId41"/>
    <p:sldId id="539" r:id="rId42"/>
    <p:sldId id="320" r:id="rId43"/>
    <p:sldId id="319" r:id="rId44"/>
    <p:sldId id="464" r:id="rId45"/>
    <p:sldId id="336" r:id="rId46"/>
    <p:sldId id="440" r:id="rId47"/>
    <p:sldId id="442" r:id="rId48"/>
    <p:sldId id="423" r:id="rId49"/>
    <p:sldId id="540" r:id="rId50"/>
    <p:sldId id="542" r:id="rId51"/>
    <p:sldId id="541" r:id="rId52"/>
    <p:sldId id="543" r:id="rId53"/>
    <p:sldId id="545" r:id="rId5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B230"/>
    <a:srgbClr val="02B9FF"/>
    <a:srgbClr val="FF0000"/>
    <a:srgbClr val="80C535"/>
    <a:srgbClr val="00A4DE"/>
    <a:srgbClr val="FFCC00"/>
    <a:srgbClr val="512373"/>
    <a:srgbClr val="F4DD7C"/>
    <a:srgbClr val="FF9900"/>
    <a:srgbClr val="D11D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7" autoAdjust="0"/>
    <p:restoredTop sz="93740" autoAdjust="0"/>
  </p:normalViewPr>
  <p:slideViewPr>
    <p:cSldViewPr>
      <p:cViewPr>
        <p:scale>
          <a:sx n="93" d="100"/>
          <a:sy n="93" d="100"/>
        </p:scale>
        <p:origin x="-888" y="-126"/>
      </p:cViewPr>
      <p:guideLst>
        <p:guide orient="horz" pos="331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2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72421" cy="464980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9" y="3"/>
            <a:ext cx="2972421" cy="464980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r">
              <a:defRPr sz="1200"/>
            </a:lvl1pPr>
          </a:lstStyle>
          <a:p>
            <a:fld id="{16FC21E0-0E18-4A96-9FB2-77AD5E2CB9FB}" type="datetimeFigureOut">
              <a:rPr lang="en-CA" smtClean="0"/>
              <a:pPr/>
              <a:t>14/01/2013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829824"/>
            <a:ext cx="2972421" cy="464980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9" y="8829824"/>
            <a:ext cx="2972421" cy="464980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r">
              <a:defRPr sz="1200"/>
            </a:lvl1pPr>
          </a:lstStyle>
          <a:p>
            <a:fld id="{5C29488A-915A-46CE-82B7-6DD429D1131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18253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4820"/>
          </a:xfrm>
          <a:prstGeom prst="rect">
            <a:avLst/>
          </a:prstGeom>
        </p:spPr>
        <p:txBody>
          <a:bodyPr vert="horz" lIns="93044" tIns="46522" rIns="93044" bIns="46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4820"/>
          </a:xfrm>
          <a:prstGeom prst="rect">
            <a:avLst/>
          </a:prstGeom>
        </p:spPr>
        <p:txBody>
          <a:bodyPr vert="horz" lIns="93044" tIns="46522" rIns="93044" bIns="46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A59761-0B47-4EFE-9528-4D9ED59AA6C2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44" tIns="46522" rIns="93044" bIns="46522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3044" tIns="46522" rIns="93044" bIns="4652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2971800" cy="464820"/>
          </a:xfrm>
          <a:prstGeom prst="rect">
            <a:avLst/>
          </a:prstGeom>
        </p:spPr>
        <p:txBody>
          <a:bodyPr vert="horz" lIns="93044" tIns="46522" rIns="93044" bIns="46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6"/>
            <a:ext cx="2971800" cy="464820"/>
          </a:xfrm>
          <a:prstGeom prst="rect">
            <a:avLst/>
          </a:prstGeom>
        </p:spPr>
        <p:txBody>
          <a:bodyPr vert="horz" lIns="93044" tIns="46522" rIns="93044" bIns="46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DC1DF82-EC2F-4A74-9779-036811DD6D9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68649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7227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9638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1933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dirty="0" smtClean="0"/>
              <a:t>Informations préliminaires avant l’arrivée en Ontario. 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12</a:t>
            </a:fld>
            <a:endParaRPr lang="en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829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 smtClean="0"/>
              <a:t>Add this to OCASI Presentation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9C175-ED0E-487C-9ECF-4696C8B91AF7}" type="slidenum">
              <a:rPr lang="en-CA" smtClean="0"/>
              <a:pPr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5863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0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 smtClean="0"/>
              <a:t>Add this to OCASI Presentation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9C175-ED0E-487C-9ECF-4696C8B91AF7}" type="slidenum">
              <a:rPr lang="en-CA" smtClean="0"/>
              <a:pPr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5045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30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00B050"/>
                </a:solidFill>
              </a:rPr>
              <a:t>(R) Framework for delivering O2O workshops. </a:t>
            </a:r>
            <a:r>
              <a:rPr lang="en-US" dirty="0" smtClean="0">
                <a:solidFill>
                  <a:srgbClr val="0070C0"/>
                </a:solidFill>
              </a:rPr>
              <a:t>(Total # &amp; name of org. regions+ evaluation (slide # 8)+timeframe) objective of workshop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9C175-ED0E-487C-9ECF-4696C8B91AF7}" type="slidenum">
              <a:rPr lang="en-CA" smtClean="0"/>
              <a:pPr/>
              <a:t>15</a:t>
            </a:fld>
            <a:endParaRPr lang="en-C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0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 smtClean="0"/>
              <a:t>Add this to OCASI Presentation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9C175-ED0E-487C-9ECF-4696C8B91AF7}" type="slidenum">
              <a:rPr lang="en-CA" smtClean="0"/>
              <a:pPr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50452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18311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4808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68495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11051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043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 smtClean="0"/>
              <a:t>Add this to OCASI Presentation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9C175-ED0E-487C-9ECF-4696C8B91AF7}" type="slidenum">
              <a:rPr lang="en-CA" smtClean="0"/>
              <a:pPr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5144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33445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43120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66040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1200" dirty="0" smtClean="0"/>
              <a:t>Des listes de vérification qui mettent en évidence les principales tâches à accomplir en vue d’accomplir avec succès le processus d’ établissement.</a:t>
            </a:r>
            <a:endParaRPr lang="en-CA" sz="12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24</a:t>
            </a:fld>
            <a:endParaRPr lang="en-CA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892079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455902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34666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74821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3587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49136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13372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32605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55893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75845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46698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16079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36093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25524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43602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sz="1200" dirty="0" smtClean="0">
                <a:ea typeface="Arial" charset="0"/>
                <a:cs typeface="Arial" charset="0"/>
              </a:rPr>
              <a:t>code utilisateur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39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85608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err="1" smtClean="0"/>
              <a:t>Webinaire</a:t>
            </a:r>
            <a:r>
              <a:rPr lang="fr-CA" baseline="0" dirty="0" smtClean="0"/>
              <a:t> SOON by OCASI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40</a:t>
            </a:fld>
            <a:endParaRPr lang="en-CA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0517498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65472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4-5 on exceptional</a:t>
            </a:r>
            <a:r>
              <a:rPr lang="en-CA" baseline="0" dirty="0" smtClean="0"/>
              <a:t> basis for small populated regions (</a:t>
            </a:r>
            <a:r>
              <a:rPr lang="en-CA" baseline="0" dirty="0" err="1" smtClean="0"/>
              <a:t>Keneora</a:t>
            </a:r>
            <a:r>
              <a:rPr lang="en-CA" baseline="0" dirty="0" smtClean="0"/>
              <a:t>, Sudbury)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 smtClean="0"/>
              <a:t>Regarding </a:t>
            </a:r>
            <a:r>
              <a:rPr lang="en-CA" b="1" dirty="0"/>
              <a:t>IDEAL </a:t>
            </a:r>
            <a:r>
              <a:rPr lang="en-CA" dirty="0"/>
              <a:t>Participant Profile: You may want to explain that once the benefit of workshop are explained it is client choice to attend the workshop (</a:t>
            </a:r>
            <a:r>
              <a:rPr lang="en-CA" dirty="0">
                <a:solidFill>
                  <a:srgbClr val="0070C0"/>
                </a:solidFill>
              </a:rPr>
              <a:t>If they think information is beneficial to them even if they don’t fill this particular criteria)</a:t>
            </a:r>
            <a:r>
              <a:rPr lang="en-CA" dirty="0"/>
              <a:t>.  Everyone is eligible  - no one to be stopped from registering/attending the workshop based on status – Citizen, refugee claimants.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Covered expenses: </a:t>
            </a:r>
          </a:p>
          <a:p>
            <a:pPr indent="12923"/>
            <a:r>
              <a:rPr lang="en-US" dirty="0" smtClean="0">
                <a:solidFill>
                  <a:srgbClr val="FF0000"/>
                </a:solidFill>
              </a:rPr>
              <a:t>Transportation Assistance (?) </a:t>
            </a:r>
          </a:p>
          <a:p>
            <a:pPr indent="12923"/>
            <a:r>
              <a:rPr lang="en-US" dirty="0" smtClean="0">
                <a:solidFill>
                  <a:srgbClr val="FF0000"/>
                </a:solidFill>
              </a:rPr>
              <a:t>Free </a:t>
            </a:r>
            <a:r>
              <a:rPr lang="en-US" dirty="0" err="1" smtClean="0">
                <a:solidFill>
                  <a:srgbClr val="FF0000"/>
                </a:solidFill>
              </a:rPr>
              <a:t>childminding</a:t>
            </a:r>
            <a:endParaRPr lang="en-US" dirty="0" smtClean="0">
              <a:solidFill>
                <a:srgbClr val="FF0000"/>
              </a:solidFill>
            </a:endParaRPr>
          </a:p>
          <a:p>
            <a:pPr indent="12923"/>
            <a:r>
              <a:rPr lang="en-US" dirty="0" smtClean="0">
                <a:solidFill>
                  <a:srgbClr val="FF0000"/>
                </a:solidFill>
              </a:rPr>
              <a:t>Light refreshments 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43</a:t>
            </a:fld>
            <a:endParaRPr lang="en-CA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18) If there are significant language barriers or client cannot make the time commitment, direct them to these tools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9C175-ED0E-487C-9ECF-4696C8B91AF7}" type="slidenum">
              <a:rPr lang="en-CA" smtClean="0"/>
              <a:pPr/>
              <a:t>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77141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75177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6503">
              <a:defRPr/>
            </a:pPr>
            <a:r>
              <a:rPr lang="en-US" b="1" dirty="0">
                <a:solidFill>
                  <a:srgbClr val="80C535"/>
                </a:solidFill>
                <a:latin typeface="Arial" pitchFamily="34" charset="0"/>
                <a:cs typeface="Arial" pitchFamily="34" charset="0"/>
              </a:rPr>
              <a:t>Referrals</a:t>
            </a:r>
            <a:r>
              <a:rPr lang="en-US" dirty="0">
                <a:latin typeface="Arial" pitchFamily="34" charset="0"/>
                <a:cs typeface="Arial" pitchFamily="34" charset="0"/>
              </a:rPr>
              <a:t> can be made to other workshops or to settlement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counsellors</a:t>
            </a:r>
            <a:r>
              <a:rPr lang="en-US" dirty="0">
                <a:latin typeface="Arial" pitchFamily="34" charset="0"/>
                <a:cs typeface="Arial" pitchFamily="34" charset="0"/>
              </a:rPr>
              <a:t> for participants who are interested in exploring other topics </a:t>
            </a:r>
            <a:r>
              <a:rPr lang="en-US" dirty="0"/>
              <a:t>or the topics in the workbook in greater depth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/>
              <a:t>Connaître </a:t>
            </a:r>
            <a:r>
              <a:rPr lang="fr-FR" sz="1200" b="1" dirty="0" smtClean="0"/>
              <a:t>les prochaines étapes </a:t>
            </a:r>
            <a:r>
              <a:rPr lang="fr-FR" sz="1200" dirty="0" smtClean="0"/>
              <a:t>de leur processus d’établissement</a:t>
            </a:r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46</a:t>
            </a:fld>
            <a:endParaRPr lang="en-CA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3 Long distance learning, i.e. webinar </a:t>
            </a:r>
            <a:r>
              <a:rPr lang="en-CA" dirty="0"/>
              <a:t>(12-15 hours) OR </a:t>
            </a:r>
            <a:r>
              <a:rPr lang="en-CA" b="1" dirty="0"/>
              <a:t>Skype </a:t>
            </a:r>
            <a:r>
              <a:rPr lang="en-CA" dirty="0"/>
              <a:t>(12-15 hours)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47</a:t>
            </a:fld>
            <a:endParaRPr lang="en-CA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Regarding </a:t>
            </a:r>
            <a:r>
              <a:rPr lang="en-CA" b="1" dirty="0"/>
              <a:t>IDEAL </a:t>
            </a:r>
            <a:r>
              <a:rPr lang="en-CA" dirty="0"/>
              <a:t>Participant Profile: You may want to explain that once the benefit of workshop are explained it is client choice to attend the workshop (</a:t>
            </a:r>
            <a:r>
              <a:rPr lang="en-CA" dirty="0">
                <a:solidFill>
                  <a:srgbClr val="0070C0"/>
                </a:solidFill>
              </a:rPr>
              <a:t>If they think information is beneficial to them even if they don’t fill this particular criteria)</a:t>
            </a:r>
            <a:r>
              <a:rPr lang="en-CA" dirty="0"/>
              <a:t>.  Everyone is eligible  - no one to be stopped from registering/attending the workshop based on status – Citizen, refugee claimants.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Covered expenses: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48</a:t>
            </a:fld>
            <a:endParaRPr lang="en-CA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49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7143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Add this to OCASI Presentation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9C175-ED0E-487C-9ECF-4696C8B91AF7}" type="slidenum">
              <a:rPr lang="en-CA" smtClean="0"/>
              <a:pPr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8273232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3 Long distance learning, i.e. webinar </a:t>
            </a:r>
            <a:r>
              <a:rPr lang="en-CA" dirty="0"/>
              <a:t>(12-15 hours) OR </a:t>
            </a:r>
            <a:r>
              <a:rPr lang="en-CA" b="1" dirty="0"/>
              <a:t>Skype </a:t>
            </a:r>
            <a:r>
              <a:rPr lang="en-CA" dirty="0"/>
              <a:t>(12-15 hours)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50</a:t>
            </a:fld>
            <a:endParaRPr lang="en-CA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51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574109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3 Long distance learning, i.e. webinar </a:t>
            </a:r>
            <a:r>
              <a:rPr lang="en-CA" dirty="0"/>
              <a:t>(12-15 hours) OR </a:t>
            </a:r>
            <a:r>
              <a:rPr lang="en-CA" b="1" dirty="0"/>
              <a:t>Skype </a:t>
            </a:r>
            <a:r>
              <a:rPr lang="en-CA" dirty="0"/>
              <a:t>(12-15 hours)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52</a:t>
            </a:fld>
            <a:endParaRPr lang="en-CA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53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1239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88195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3938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8562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C1DF82-EC2F-4A74-9779-036811DD6D9A}" type="slidenum">
              <a:rPr lang="en-CA" smtClean="0"/>
              <a:pPr>
                <a:defRPr/>
              </a:pPr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7317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F19A9-E090-4529-946A-5C3ED55B9B34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B4B18-4B98-45B1-9099-99C1C1F7881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281FF-06F1-4E17-96DB-FFA3EF869E60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194F9-A0D3-4AAA-A3CC-AA0181F2868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77910" y="633730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fld id="{B2ECF350-73B3-8B44-9D9B-F71CA786E0BE}" type="datetimeFigureOut">
              <a:rPr lang="fr-FR" smtClean="0"/>
              <a:pPr/>
              <a:t>14/01/2013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83783-27E5-4156-85F7-2922570853F3}" type="datetimeFigureOut">
              <a:rPr lang="en-CA"/>
              <a:pPr>
                <a:defRPr/>
              </a:pPr>
              <a:t>14/01/2013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AC8C0-E6E9-4D51-BC3A-95BF59EA78A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6FC99-D62E-4F4E-97A2-2EBFE7366650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ABFCF-B61F-441A-99F0-7F5CEB43537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E962F-6AC3-4D31-8C4B-6B64390D3B46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384B6-7494-461C-B1F6-A00F9D2B003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8C8A3-6680-4D88-B7D7-5E78F36B4E0C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E79AD-2944-4240-B9CB-60B6AA11D7E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3E51F-871D-47F0-9CC1-BBAE2C4EB9FA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8C352-2FDC-402E-BB9A-0D8EC22378E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AF31F-6499-480C-8B15-13BC9F647BE3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FBB24-4B03-48A4-9E9F-9022F28DA45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E3130-EC7C-4864-A6CE-539153FBD036}" type="datetimeFigureOut">
              <a:rPr lang="en-CA"/>
              <a:pPr>
                <a:defRPr/>
              </a:pPr>
              <a:t>14/01/2013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B819E-C0F5-4DB5-895B-94C7F939559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pic>
        <p:nvPicPr>
          <p:cNvPr id="7" name="Picture 36" descr="Ontario_logo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419872" y="6297531"/>
            <a:ext cx="877356" cy="299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7" descr="Canada-Immigration_Logo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11806" y="6297531"/>
            <a:ext cx="2820034" cy="35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 userDrawn="1"/>
        </p:nvCxnSpPr>
        <p:spPr>
          <a:xfrm>
            <a:off x="323528" y="6237312"/>
            <a:ext cx="532859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9"/>
          <p:cNvSpPr txBox="1">
            <a:spLocks noChangeArrowheads="1"/>
          </p:cNvSpPr>
          <p:nvPr userDrawn="1"/>
        </p:nvSpPr>
        <p:spPr bwMode="auto">
          <a:xfrm>
            <a:off x="251520" y="6021288"/>
            <a:ext cx="266382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700" dirty="0" err="1">
                <a:cs typeface="Arial" charset="0"/>
              </a:rPr>
              <a:t>Funded</a:t>
            </a:r>
            <a:r>
              <a:rPr lang="fr-CA" sz="700" dirty="0">
                <a:cs typeface="Arial" charset="0"/>
              </a:rPr>
              <a:t> by / Financé par</a:t>
            </a:r>
            <a:endParaRPr lang="en-CA" sz="700" dirty="0">
              <a:cs typeface="Arial" charset="0"/>
            </a:endParaRPr>
          </a:p>
        </p:txBody>
      </p:sp>
      <p:pic>
        <p:nvPicPr>
          <p:cNvPr id="12" name="Image 11" descr="O2O_Logo_BILINGUAL_1FR_EN.jp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5334000" y="6100524"/>
            <a:ext cx="3429000" cy="5288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costi.org/index.php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lontariocestchezmoi.c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2.jpe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9.png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34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712" y="5961948"/>
            <a:ext cx="4042792" cy="923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4896544" y="2376264"/>
            <a:ext cx="3098139" cy="3096344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spcAft>
                <a:spcPts val="1000"/>
              </a:spcAft>
              <a:defRPr/>
            </a:pPr>
            <a:endParaRPr lang="fr-CA" sz="8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4312" y="3345904"/>
            <a:ext cx="273630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Une introduction</a:t>
            </a:r>
          </a:p>
          <a:p>
            <a:r>
              <a:rPr lang="fr-FR" sz="2400" dirty="0" smtClean="0"/>
              <a:t>à l’établissement</a:t>
            </a:r>
          </a:p>
          <a:p>
            <a:r>
              <a:rPr lang="fr-FR" sz="2400" dirty="0" smtClean="0"/>
              <a:t>en Ontario</a:t>
            </a:r>
            <a:endParaRPr lang="fr-CA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mage 7" descr="O2O_Logo_BILINGUAL_1FR_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381000"/>
            <a:ext cx="7799223" cy="120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2"/>
          <p:cNvSpPr>
            <a:spLocks noChangeArrowheads="1"/>
          </p:cNvSpPr>
          <p:nvPr/>
        </p:nvSpPr>
        <p:spPr bwMode="auto">
          <a:xfrm>
            <a:off x="6221038" y="2128832"/>
            <a:ext cx="2843808" cy="279746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fr-CA" sz="800" b="1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  <a:p>
            <a:pPr>
              <a:spcAft>
                <a:spcPts val="1000"/>
              </a:spcAft>
            </a:pPr>
            <a:endParaRPr lang="fr-CA" sz="6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4" name="Oval 2"/>
          <p:cNvSpPr>
            <a:spLocks noChangeArrowheads="1"/>
          </p:cNvSpPr>
          <p:nvPr/>
        </p:nvSpPr>
        <p:spPr bwMode="auto">
          <a:xfrm>
            <a:off x="3147155" y="2117982"/>
            <a:ext cx="2901008" cy="2808312"/>
          </a:xfrm>
          <a:prstGeom prst="ellipse">
            <a:avLst/>
          </a:prstGeom>
          <a:solidFill>
            <a:srgbClr val="80C53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fr-CA" sz="800" b="1">
              <a:latin typeface="Times New Roman" pitchFamily="18" charset="0"/>
              <a:cs typeface="Arial" charset="0"/>
            </a:endParaRPr>
          </a:p>
          <a:p>
            <a:pPr>
              <a:spcAft>
                <a:spcPts val="1000"/>
              </a:spcAft>
            </a:pPr>
            <a:endParaRPr lang="fr-CA" sz="600" b="1">
              <a:cs typeface="Arial" charset="0"/>
            </a:endParaRPr>
          </a:p>
        </p:txBody>
      </p:sp>
      <p:sp>
        <p:nvSpPr>
          <p:cNvPr id="15" name="Oval 2"/>
          <p:cNvSpPr>
            <a:spLocks noChangeArrowheads="1"/>
          </p:cNvSpPr>
          <p:nvPr/>
        </p:nvSpPr>
        <p:spPr bwMode="auto">
          <a:xfrm>
            <a:off x="76200" y="2057400"/>
            <a:ext cx="2874768" cy="285558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  <a:defRPr/>
            </a:pPr>
            <a:endParaRPr lang="fr-CA" sz="800" b="1" dirty="0">
              <a:latin typeface="Times New Roman" pitchFamily="18" charset="0"/>
              <a:cs typeface="Arial" pitchFamily="34" charset="0"/>
            </a:endParaRPr>
          </a:p>
          <a:p>
            <a:pPr>
              <a:spcAft>
                <a:spcPts val="1000"/>
              </a:spcAft>
              <a:defRPr/>
            </a:pPr>
            <a:endParaRPr lang="fr-CA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04080" y="2559095"/>
            <a:ext cx="2306637" cy="17543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dirty="0" smtClean="0"/>
              <a:t>Conception du contenu et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dirty="0" smtClean="0"/>
              <a:t>des outils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2009 - 2011 </a:t>
            </a:r>
          </a:p>
        </p:txBody>
      </p:sp>
      <p:sp>
        <p:nvSpPr>
          <p:cNvPr id="23" name="TextBox 19"/>
          <p:cNvSpPr txBox="1"/>
          <p:nvPr/>
        </p:nvSpPr>
        <p:spPr>
          <a:xfrm>
            <a:off x="3444341" y="2492276"/>
            <a:ext cx="2306637" cy="2215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 smtClean="0"/>
              <a:t>ÉTAPE 2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CA" dirty="0" smtClean="0"/>
              <a:t>Conception des modèles de prestation de service et mise à l’essai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CA" dirty="0" smtClean="0"/>
              <a:t>des outils</a:t>
            </a:r>
            <a:endParaRPr lang="fr-CA" sz="12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CA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2012 - 2013</a:t>
            </a:r>
          </a:p>
        </p:txBody>
      </p:sp>
      <p:sp>
        <p:nvSpPr>
          <p:cNvPr id="24" name="TextBox 20"/>
          <p:cNvSpPr txBox="1"/>
          <p:nvPr/>
        </p:nvSpPr>
        <p:spPr>
          <a:xfrm>
            <a:off x="6491192" y="2420888"/>
            <a:ext cx="2306637" cy="2092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 smtClean="0"/>
              <a:t>ÉTAPE 3</a:t>
            </a:r>
            <a:endParaRPr lang="en-US" sz="14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2000" dirty="0" smtClean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/>
              <a:t>Mise en œuvre dans toute la province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 smtClean="0">
                <a:solidFill>
                  <a:schemeClr val="bg2"/>
                </a:solidFill>
              </a:rPr>
              <a:t>À compter de 2013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 smtClean="0"/>
              <a:t>(une fois les résultats de l’évaluation obtenus)</a:t>
            </a:r>
            <a:endParaRPr lang="en-US" sz="1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1609948" y="404664"/>
            <a:ext cx="72292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400" b="1" dirty="0" smtClean="0"/>
              <a:t>Plan de mise en œuvre</a:t>
            </a:r>
            <a:endParaRPr lang="en-US" sz="4200" b="1" dirty="0">
              <a:cs typeface="Arial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366761" y="2477841"/>
            <a:ext cx="2306637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 smtClean="0"/>
              <a:t>ÉTAPE 1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 descr="COSTI Immigrant servic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676400"/>
            <a:ext cx="2746596" cy="1078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7"/>
          <p:cNvSpPr txBox="1"/>
          <p:nvPr/>
        </p:nvSpPr>
        <p:spPr>
          <a:xfrm>
            <a:off x="3335288" y="1993082"/>
            <a:ext cx="481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 smtClean="0"/>
              <a:t>Organisme coordonnateur du projet </a:t>
            </a:r>
            <a:endParaRPr lang="fr-CA" b="1" dirty="0"/>
          </a:p>
        </p:txBody>
      </p:sp>
      <p:sp>
        <p:nvSpPr>
          <p:cNvPr id="16" name="TextBox 8"/>
          <p:cNvSpPr txBox="1"/>
          <p:nvPr/>
        </p:nvSpPr>
        <p:spPr>
          <a:xfrm>
            <a:off x="3335288" y="314775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 smtClean="0"/>
              <a:t>Coordonateur du volet francophone du projet</a:t>
            </a:r>
            <a:endParaRPr lang="fr-CA" b="1" dirty="0"/>
          </a:p>
        </p:txBody>
      </p:sp>
      <p:sp>
        <p:nvSpPr>
          <p:cNvPr id="19" name="TextBox 9"/>
          <p:cNvSpPr txBox="1"/>
          <p:nvPr/>
        </p:nvSpPr>
        <p:spPr>
          <a:xfrm>
            <a:off x="3335288" y="3821882"/>
            <a:ext cx="5580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smtClean="0"/>
              <a:t>Développement et hébergement </a:t>
            </a:r>
            <a:r>
              <a:rPr lang="fr-CA" b="1" dirty="0" smtClean="0"/>
              <a:t>du site Web </a:t>
            </a:r>
            <a:r>
              <a:rPr lang="fr-CA" dirty="0" smtClean="0"/>
              <a:t>et responsable de la </a:t>
            </a:r>
            <a:r>
              <a:rPr lang="fr-CA" b="1" dirty="0" smtClean="0"/>
              <a:t>formation des </a:t>
            </a:r>
            <a:r>
              <a:rPr lang="fr-CA" b="1" dirty="0" smtClean="0">
                <a:solidFill>
                  <a:srgbClr val="000000"/>
                </a:solidFill>
              </a:rPr>
              <a:t>instructeurs</a:t>
            </a:r>
            <a:r>
              <a:rPr lang="fr-CA" dirty="0" smtClean="0">
                <a:solidFill>
                  <a:srgbClr val="000000"/>
                </a:solidFill>
              </a:rPr>
              <a:t> des ateliers</a:t>
            </a:r>
            <a:endParaRPr lang="fr-CA" dirty="0">
              <a:solidFill>
                <a:srgbClr val="000000"/>
              </a:solidFill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3335288" y="497655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 smtClean="0"/>
              <a:t>Consultant de transition  </a:t>
            </a:r>
            <a:endParaRPr lang="fr-CA" b="1" dirty="0"/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6399" y="377368"/>
            <a:ext cx="7207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4400" b="1" dirty="0" smtClean="0">
                <a:solidFill>
                  <a:schemeClr val="bg1"/>
                </a:solidFill>
                <a:cs typeface="Arial" charset="0"/>
              </a:rPr>
              <a:t>2.</a:t>
            </a:r>
            <a:endParaRPr lang="en-CA" sz="4400" b="1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23" name="Image 22" descr="GBC_Logo_col_RGB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2196" y="4812482"/>
            <a:ext cx="1049154" cy="685800"/>
          </a:xfrm>
          <a:prstGeom prst="rect">
            <a:avLst/>
          </a:prstGeom>
        </p:spPr>
      </p:pic>
      <p:pic>
        <p:nvPicPr>
          <p:cNvPr id="24" name="Image 23" descr="CB_New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3703" y="3210751"/>
            <a:ext cx="2271493" cy="230131"/>
          </a:xfrm>
          <a:prstGeom prst="rect">
            <a:avLst/>
          </a:prstGeom>
        </p:spPr>
      </p:pic>
      <p:pic>
        <p:nvPicPr>
          <p:cNvPr id="25" name="Image 24" descr="Ocasi_logo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55996" y="3898082"/>
            <a:ext cx="1143000" cy="469515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617400" y="381000"/>
            <a:ext cx="32586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CA" sz="4400" b="1" dirty="0" smtClean="0">
                <a:cs typeface="Arial" charset="0"/>
              </a:rPr>
              <a:t>Partenaires</a:t>
            </a:r>
            <a:endParaRPr lang="en-US" sz="4400" b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Rectangle 32"/>
          <p:cNvSpPr/>
          <p:nvPr/>
        </p:nvSpPr>
        <p:spPr>
          <a:xfrm>
            <a:off x="4898580" y="533400"/>
            <a:ext cx="1654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Arial" charset="0"/>
              </a:rPr>
              <a:t>ÉTAPE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7400" y="238780"/>
            <a:ext cx="61724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4400" b="1" dirty="0" smtClean="0">
                <a:solidFill>
                  <a:prstClr val="black"/>
                </a:solidFill>
                <a:cs typeface="Arial" charset="0"/>
              </a:rPr>
              <a:t>Portée du projet pilote</a:t>
            </a:r>
            <a:endParaRPr lang="en-US" sz="4400" b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676400" y="924580"/>
            <a:ext cx="1654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Arial" charset="0"/>
              </a:rPr>
              <a:t>ÉTAPE 2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371600" y="2118479"/>
            <a:ext cx="7543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lvl="0" indent="-273050">
              <a:buFont typeface="Arial"/>
              <a:buChar char="•"/>
            </a:pPr>
            <a:r>
              <a:rPr lang="fr-CA" sz="2200" dirty="0" smtClean="0"/>
              <a:t>La </a:t>
            </a:r>
            <a:r>
              <a:rPr lang="fr-CA" sz="2200" b="1" dirty="0" smtClean="0"/>
              <a:t>livraison des ateliers</a:t>
            </a:r>
            <a:r>
              <a:rPr lang="fr-CA" sz="2200" dirty="0" smtClean="0"/>
              <a:t> par 10 organismes fournisseurs de services d’établissement aux immigrants à l’échelle de l’Ontario. </a:t>
            </a:r>
          </a:p>
          <a:p>
            <a:pPr marL="273050" indent="-273050"/>
            <a:endParaRPr lang="fr-CA" sz="2200" dirty="0" smtClean="0"/>
          </a:p>
          <a:p>
            <a:pPr marL="273050" lvl="0" indent="-273050">
              <a:buFont typeface="Arial"/>
              <a:buChar char="•"/>
            </a:pPr>
            <a:r>
              <a:rPr lang="fr-CA" sz="2200" dirty="0" smtClean="0"/>
              <a:t>La distribution des </a:t>
            </a:r>
            <a:r>
              <a:rPr lang="fr-CA" sz="2200" b="1" dirty="0" smtClean="0"/>
              <a:t>cahiers de consultation </a:t>
            </a:r>
            <a:r>
              <a:rPr lang="fr-CA" sz="2200" dirty="0" smtClean="0"/>
              <a:t>(apprentissage autodirigé)</a:t>
            </a:r>
          </a:p>
          <a:p>
            <a:pPr marL="273050" lvl="0" indent="-273050">
              <a:buFont typeface="Arial"/>
              <a:buChar char="•"/>
            </a:pPr>
            <a:endParaRPr lang="fr-CA" sz="2200" b="1" dirty="0" smtClean="0"/>
          </a:p>
          <a:p>
            <a:pPr marL="273050" indent="-273050">
              <a:buFont typeface="Arial"/>
              <a:buChar char="•"/>
            </a:pPr>
            <a:r>
              <a:rPr lang="fr-CA" sz="2200" dirty="0" smtClean="0"/>
              <a:t>Lancement du site Web </a:t>
            </a:r>
            <a:r>
              <a:rPr lang="fr-CA" sz="2200" b="1" dirty="0" smtClean="0">
                <a:hlinkClick r:id="rId4"/>
              </a:rPr>
              <a:t>www.lontariocestchezmoi.ca</a:t>
            </a:r>
            <a:r>
              <a:rPr lang="fr-CA" sz="2200" dirty="0" smtClean="0"/>
              <a:t> visant les personnes qui s’apprêtent à venir au Canada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7400" y="228600"/>
            <a:ext cx="72714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CA" sz="4400" b="1" dirty="0" smtClean="0">
                <a:solidFill>
                  <a:prstClr val="black"/>
                </a:solidFill>
                <a:cs typeface="Arial" charset="0"/>
              </a:rPr>
              <a:t>Le processus d’évaluation</a:t>
            </a:r>
            <a:endParaRPr lang="fr-CA" sz="4400" b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621980" y="924580"/>
            <a:ext cx="1654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Arial" charset="0"/>
              </a:rPr>
              <a:t>ÉTAPE 2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600200" y="1752600"/>
            <a:ext cx="71628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 smtClean="0">
                <a:solidFill>
                  <a:srgbClr val="000000"/>
                </a:solidFill>
              </a:rPr>
              <a:t>Les trois outils du projet et ses modèles de prestation de service seront évalués par une entreprise indépendante, </a:t>
            </a:r>
            <a:r>
              <a:rPr lang="en-CA" sz="2200" b="1" dirty="0" err="1" smtClean="0">
                <a:solidFill>
                  <a:srgbClr val="000000"/>
                </a:solidFill>
              </a:rPr>
              <a:t>PinPoint</a:t>
            </a:r>
            <a:r>
              <a:rPr lang="en-CA" sz="2200" b="1" dirty="0" smtClean="0">
                <a:solidFill>
                  <a:srgbClr val="000000"/>
                </a:solidFill>
              </a:rPr>
              <a:t> Research.</a:t>
            </a:r>
            <a:endParaRPr lang="fr-FR" sz="2200" dirty="0" smtClean="0">
              <a:solidFill>
                <a:srgbClr val="000000"/>
              </a:solidFill>
            </a:endParaRPr>
          </a:p>
          <a:p>
            <a:endParaRPr lang="fr-FR" sz="2200" dirty="0" smtClean="0">
              <a:solidFill>
                <a:srgbClr val="000000"/>
              </a:solidFill>
            </a:endParaRPr>
          </a:p>
          <a:p>
            <a:pPr marL="531813" indent="-354013">
              <a:buFont typeface="Arial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Des</a:t>
            </a:r>
            <a:r>
              <a:rPr lang="fr-FR" sz="2200" b="1" dirty="0" smtClean="0">
                <a:solidFill>
                  <a:srgbClr val="000000"/>
                </a:solidFill>
              </a:rPr>
              <a:t> observations </a:t>
            </a:r>
            <a:r>
              <a:rPr lang="fr-FR" sz="2200" dirty="0" smtClean="0">
                <a:solidFill>
                  <a:srgbClr val="000000"/>
                </a:solidFill>
              </a:rPr>
              <a:t>directes de certains ateliers</a:t>
            </a:r>
          </a:p>
          <a:p>
            <a:pPr marL="531813" indent="-354013">
              <a:buFont typeface="Arial"/>
              <a:buChar char="•"/>
            </a:pPr>
            <a:endParaRPr lang="fr-FR" sz="2200" dirty="0" smtClean="0">
              <a:solidFill>
                <a:srgbClr val="000000"/>
              </a:solidFill>
            </a:endParaRPr>
          </a:p>
          <a:p>
            <a:pPr marL="531813" indent="-354013">
              <a:buFont typeface="Arial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Des</a:t>
            </a:r>
            <a:r>
              <a:rPr lang="fr-FR" sz="2200" b="1" dirty="0" smtClean="0">
                <a:solidFill>
                  <a:srgbClr val="000000"/>
                </a:solidFill>
              </a:rPr>
              <a:t> enquêtes </a:t>
            </a:r>
            <a:r>
              <a:rPr lang="fr-FR" sz="2200" dirty="0" smtClean="0">
                <a:solidFill>
                  <a:srgbClr val="000000"/>
                </a:solidFill>
              </a:rPr>
              <a:t>auprès des participants, les animateurs et les gestionnaires du projet </a:t>
            </a:r>
          </a:p>
          <a:p>
            <a:pPr marL="531813" indent="-354013">
              <a:buFont typeface="Arial"/>
              <a:buChar char="•"/>
            </a:pPr>
            <a:endParaRPr lang="fr-FR" sz="2200" dirty="0" smtClean="0">
              <a:solidFill>
                <a:srgbClr val="000000"/>
              </a:solidFill>
            </a:endParaRPr>
          </a:p>
          <a:p>
            <a:pPr marL="531813" indent="-354013">
              <a:buFont typeface="Arial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Des </a:t>
            </a:r>
            <a:r>
              <a:rPr lang="fr-FR" sz="2200" b="1" dirty="0" smtClean="0">
                <a:solidFill>
                  <a:srgbClr val="000000"/>
                </a:solidFill>
              </a:rPr>
              <a:t>groupes de discussion </a:t>
            </a:r>
            <a:r>
              <a:rPr lang="fr-FR" sz="2200" dirty="0" smtClean="0">
                <a:solidFill>
                  <a:srgbClr val="000000"/>
                </a:solidFill>
              </a:rPr>
              <a:t>et des entrevues individuelles</a:t>
            </a:r>
            <a:endParaRPr lang="en-US" sz="2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90800" y="1219200"/>
            <a:ext cx="5105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CA" sz="4200" b="1" dirty="0" smtClean="0">
                <a:solidFill>
                  <a:prstClr val="black"/>
                </a:solidFill>
                <a:cs typeface="Arial" charset="0"/>
              </a:rPr>
              <a:t>Mise à l’essai</a:t>
            </a:r>
            <a:endParaRPr lang="fr-CA" sz="42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0800" y="2389525"/>
            <a:ext cx="57717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fr-CA" sz="2400" dirty="0" smtClean="0"/>
              <a:t>Plus de </a:t>
            </a:r>
            <a:r>
              <a:rPr lang="fr-CA" sz="2800" b="1" dirty="0" smtClean="0">
                <a:solidFill>
                  <a:srgbClr val="74B230"/>
                </a:solidFill>
              </a:rPr>
              <a:t>1700</a:t>
            </a:r>
            <a:r>
              <a:rPr lang="fr-CA" sz="2800" b="1" dirty="0" smtClean="0"/>
              <a:t> </a:t>
            </a:r>
            <a:r>
              <a:rPr lang="fr-CA" sz="2400" dirty="0" smtClean="0"/>
              <a:t>participants </a:t>
            </a:r>
          </a:p>
          <a:p>
            <a:pPr marL="285750" indent="-285750"/>
            <a:endParaRPr lang="fr-CA" sz="2400" dirty="0" smtClean="0"/>
          </a:p>
          <a:p>
            <a:pPr marL="285750" indent="-285750"/>
            <a:r>
              <a:rPr lang="fr-CA" sz="2400" dirty="0" smtClean="0"/>
              <a:t>Du 15 octobre 2012 au 31 mars 2013</a:t>
            </a:r>
          </a:p>
          <a:p>
            <a:pPr marL="285750" indent="-285750"/>
            <a:endParaRPr lang="fr-CA" sz="2400" dirty="0" smtClean="0"/>
          </a:p>
          <a:p>
            <a:pPr marL="285750" indent="-285750"/>
            <a:r>
              <a:rPr lang="fr-CA" sz="2400" dirty="0" smtClean="0"/>
              <a:t>Nombre d’organismes: 10 </a:t>
            </a:r>
          </a:p>
          <a:p>
            <a:pPr marL="285750" indent="-285750"/>
            <a:endParaRPr lang="fr-CA" sz="2400" dirty="0" smtClean="0"/>
          </a:p>
          <a:p>
            <a:pPr marL="285750" indent="-285750"/>
            <a:r>
              <a:rPr lang="fr-CA" sz="2400" dirty="0" smtClean="0"/>
              <a:t>Nombre total d’ateliers: 144</a:t>
            </a:r>
          </a:p>
          <a:p>
            <a:pPr marL="285750" indent="-285750"/>
            <a:endParaRPr lang="en-US" sz="2400" dirty="0" smtClean="0"/>
          </a:p>
          <a:p>
            <a:pPr marL="285750" indent="-285750"/>
            <a:endParaRPr lang="en-US" sz="2400" dirty="0"/>
          </a:p>
        </p:txBody>
      </p:sp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2555776" y="457200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80C535"/>
                </a:solidFill>
                <a:cs typeface="Arial" charset="0"/>
              </a:rPr>
              <a:t>Ateliers</a:t>
            </a:r>
            <a:endParaRPr lang="en-US" sz="5400" b="1" dirty="0">
              <a:solidFill>
                <a:srgbClr val="80C535"/>
              </a:solidFill>
              <a:cs typeface="Arial" charset="0"/>
            </a:endParaRPr>
          </a:p>
        </p:txBody>
      </p:sp>
      <p:pic>
        <p:nvPicPr>
          <p:cNvPr id="7" name="Picture 11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008112" cy="1008112"/>
          </a:xfrm>
          <a:prstGeom prst="rect">
            <a:avLst/>
          </a:prstGeom>
        </p:spPr>
      </p:pic>
      <p:pic>
        <p:nvPicPr>
          <p:cNvPr id="8" name="Picture 12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548680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36512" y="0"/>
            <a:ext cx="5229439" cy="3168352"/>
            <a:chOff x="-36512" y="0"/>
            <a:chExt cx="5229439" cy="3168352"/>
          </a:xfrm>
        </p:grpSpPr>
        <p:grpSp>
          <p:nvGrpSpPr>
            <p:cNvPr id="2" name="Group 11"/>
            <p:cNvGrpSpPr/>
            <p:nvPr/>
          </p:nvGrpSpPr>
          <p:grpSpPr>
            <a:xfrm>
              <a:off x="-36512" y="0"/>
              <a:ext cx="5229439" cy="3168352"/>
              <a:chOff x="1" y="1"/>
              <a:chExt cx="6524311" cy="395287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" y="1"/>
                <a:ext cx="6524311" cy="3952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" name="Group 10"/>
              <p:cNvGrpSpPr/>
              <p:nvPr/>
            </p:nvGrpSpPr>
            <p:grpSpPr>
              <a:xfrm>
                <a:off x="2857500" y="2827810"/>
                <a:ext cx="2505076" cy="1060623"/>
                <a:chOff x="2857500" y="2827810"/>
                <a:chExt cx="2505076" cy="1060623"/>
              </a:xfrm>
            </p:grpSpPr>
            <p:sp>
              <p:nvSpPr>
                <p:cNvPr id="9" name="Rectangle 8"/>
                <p:cNvSpPr/>
                <p:nvPr/>
              </p:nvSpPr>
              <p:spPr>
                <a:xfrm>
                  <a:off x="2857500" y="3181351"/>
                  <a:ext cx="2362200" cy="70708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40000" dist="23000" dir="5400000" rotWithShape="0">
                    <a:schemeClr val="bg1">
                      <a:alpha val="35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/>
                </a:p>
              </p:txBody>
            </p:sp>
            <p:sp>
              <p:nvSpPr>
                <p:cNvPr id="10" name="Rectangle 9"/>
                <p:cNvSpPr/>
                <p:nvPr/>
              </p:nvSpPr>
              <p:spPr>
                <a:xfrm>
                  <a:off x="3552823" y="2827810"/>
                  <a:ext cx="1809753" cy="70708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40000" dist="23000" dir="5400000" rotWithShape="0">
                    <a:schemeClr val="bg1">
                      <a:alpha val="35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/>
                </a:p>
              </p:txBody>
            </p:sp>
          </p:grpSp>
        </p:grpSp>
        <p:sp>
          <p:nvSpPr>
            <p:cNvPr id="17" name="Oval 16"/>
            <p:cNvSpPr/>
            <p:nvPr/>
          </p:nvSpPr>
          <p:spPr>
            <a:xfrm>
              <a:off x="1440040" y="252000"/>
              <a:ext cx="72008" cy="7200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2555776" y="1700808"/>
              <a:ext cx="72008" cy="7200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9" name="Oval 18"/>
            <p:cNvSpPr/>
            <p:nvPr/>
          </p:nvSpPr>
          <p:spPr>
            <a:xfrm flipH="1" flipV="1">
              <a:off x="2438049" y="1727097"/>
              <a:ext cx="45719" cy="4571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627784" y="1052736"/>
              <a:ext cx="144016" cy="144016"/>
            </a:xfrm>
            <a:prstGeom prst="ellipse">
              <a:avLst/>
            </a:prstGeom>
            <a:solidFill>
              <a:srgbClr val="80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2" name="Oval 21"/>
            <p:cNvSpPr/>
            <p:nvPr/>
          </p:nvSpPr>
          <p:spPr>
            <a:xfrm flipH="1" flipV="1">
              <a:off x="2051720" y="2087137"/>
              <a:ext cx="45719" cy="4571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3" name="Oval 22"/>
            <p:cNvSpPr/>
            <p:nvPr/>
          </p:nvSpPr>
          <p:spPr>
            <a:xfrm flipH="1" flipV="1">
              <a:off x="1429934" y="2348880"/>
              <a:ext cx="72007" cy="7200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4" name="Oval 23"/>
            <p:cNvSpPr/>
            <p:nvPr/>
          </p:nvSpPr>
          <p:spPr>
            <a:xfrm flipH="1" flipV="1">
              <a:off x="683567" y="2924943"/>
              <a:ext cx="72008" cy="7200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35496" y="188640"/>
              <a:ext cx="7200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7504" y="44624"/>
              <a:ext cx="11521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900" dirty="0" smtClean="0"/>
                <a:t>Thunder Bay</a:t>
              </a:r>
              <a:endParaRPr lang="en-CA" sz="900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04800" y="3886200"/>
            <a:ext cx="35814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2400" b="1" dirty="0" smtClean="0"/>
              <a:t>Organismes participants à la mise à l’essai des ateliers</a:t>
            </a:r>
            <a:endParaRPr lang="en-CA" sz="2400" b="1" dirty="0"/>
          </a:p>
        </p:txBody>
      </p:sp>
      <p:sp>
        <p:nvSpPr>
          <p:cNvPr id="14" name="Oval 13"/>
          <p:cNvSpPr/>
          <p:nvPr/>
        </p:nvSpPr>
        <p:spPr>
          <a:xfrm>
            <a:off x="8305800" y="76200"/>
            <a:ext cx="450016" cy="49127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8305800" y="152720"/>
            <a:ext cx="4979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 dirty="0" smtClean="0">
                <a:solidFill>
                  <a:schemeClr val="bg1"/>
                </a:solidFill>
              </a:rPr>
              <a:t>FR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0" name="Oval 13"/>
          <p:cNvSpPr/>
          <p:nvPr/>
        </p:nvSpPr>
        <p:spPr>
          <a:xfrm>
            <a:off x="8305800" y="1752600"/>
            <a:ext cx="457200" cy="457200"/>
          </a:xfrm>
          <a:prstGeom prst="ellipse">
            <a:avLst/>
          </a:prstGeom>
          <a:solidFill>
            <a:srgbClr val="80C5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1" name="TextBox 14"/>
          <p:cNvSpPr txBox="1"/>
          <p:nvPr/>
        </p:nvSpPr>
        <p:spPr>
          <a:xfrm>
            <a:off x="8229600" y="1795046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 dirty="0" smtClean="0">
                <a:solidFill>
                  <a:schemeClr val="bg1"/>
                </a:solidFill>
              </a:rPr>
              <a:t> AN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800600" y="6096000"/>
            <a:ext cx="4271392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2761928" y="533400"/>
            <a:ext cx="6077272" cy="7048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/>
              <a:t>Dans l'ensemble de la province</a:t>
            </a:r>
          </a:p>
          <a:p>
            <a:pPr algn="r"/>
            <a:r>
              <a:rPr lang="fr-CA" sz="1600" dirty="0" smtClean="0"/>
              <a:t>Collège Boréal</a:t>
            </a:r>
          </a:p>
          <a:p>
            <a:pPr algn="r"/>
            <a:r>
              <a:rPr lang="en-US" sz="1600" b="1" dirty="0" smtClean="0">
                <a:solidFill>
                  <a:srgbClr val="00A4DE"/>
                </a:solidFill>
              </a:rPr>
              <a:t>Hamilton • London •  Mississauga</a:t>
            </a:r>
          </a:p>
          <a:p>
            <a:pPr algn="r"/>
            <a:r>
              <a:rPr lang="en-US" sz="1600" b="1" dirty="0" smtClean="0">
                <a:solidFill>
                  <a:srgbClr val="00A4DE"/>
                </a:solidFill>
              </a:rPr>
              <a:t>Sudbury • Toronto • Windsor  </a:t>
            </a:r>
            <a:endParaRPr lang="fr-CA" sz="1600" b="1" dirty="0" smtClean="0">
              <a:solidFill>
                <a:srgbClr val="00A4DE"/>
              </a:solidFill>
            </a:endParaRPr>
          </a:p>
          <a:p>
            <a:pPr algn="r"/>
            <a:endParaRPr lang="fr-CA" sz="1600" dirty="0" smtClean="0"/>
          </a:p>
          <a:p>
            <a:pPr algn="r"/>
            <a:endParaRPr lang="fr-CA" sz="1600" dirty="0" smtClean="0"/>
          </a:p>
          <a:p>
            <a:pPr algn="r"/>
            <a:endParaRPr lang="fr-CA" sz="1600" b="1" dirty="0" smtClean="0">
              <a:solidFill>
                <a:srgbClr val="80C535"/>
              </a:solidFill>
            </a:endParaRPr>
          </a:p>
          <a:p>
            <a:pPr algn="r"/>
            <a:r>
              <a:rPr lang="fr-CA" sz="1600" b="1" dirty="0" smtClean="0">
                <a:solidFill>
                  <a:srgbClr val="80C535"/>
                </a:solidFill>
              </a:rPr>
              <a:t>Toronto </a:t>
            </a:r>
            <a:r>
              <a:rPr lang="fr-CA" sz="1600" dirty="0" smtClean="0"/>
              <a:t>               </a:t>
            </a:r>
          </a:p>
          <a:p>
            <a:pPr algn="r"/>
            <a:r>
              <a:rPr lang="en-CA" sz="1600" dirty="0" err="1" smtClean="0"/>
              <a:t>WoodGreen</a:t>
            </a:r>
            <a:r>
              <a:rPr lang="en-CA" sz="1600" dirty="0" smtClean="0"/>
              <a:t> Community Services </a:t>
            </a:r>
            <a:endParaRPr lang="fr-CA" sz="1600" dirty="0" smtClean="0"/>
          </a:p>
          <a:p>
            <a:pPr algn="r"/>
            <a:r>
              <a:rPr lang="en-CA" sz="1600" dirty="0" err="1" smtClean="0"/>
              <a:t>Thorncliffe</a:t>
            </a:r>
            <a:r>
              <a:rPr lang="en-CA" sz="1600" dirty="0" smtClean="0"/>
              <a:t> Neighbourhood Office of Toronto </a:t>
            </a:r>
          </a:p>
          <a:p>
            <a:pPr algn="r"/>
            <a:r>
              <a:rPr lang="en-CA" sz="1600" dirty="0" smtClean="0"/>
              <a:t>Working Women Community Centre</a:t>
            </a:r>
          </a:p>
          <a:p>
            <a:pPr algn="r"/>
            <a:endParaRPr lang="fr-CA" sz="500" dirty="0" smtClean="0"/>
          </a:p>
          <a:p>
            <a:pPr algn="r"/>
            <a:r>
              <a:rPr lang="en-CA" sz="1600" b="1" dirty="0" smtClean="0">
                <a:solidFill>
                  <a:srgbClr val="80C535"/>
                </a:solidFill>
              </a:rPr>
              <a:t>Peel et </a:t>
            </a:r>
            <a:r>
              <a:rPr lang="en-CA" sz="1600" b="1" dirty="0" err="1" smtClean="0">
                <a:solidFill>
                  <a:srgbClr val="80C535"/>
                </a:solidFill>
              </a:rPr>
              <a:t>Halton</a:t>
            </a:r>
            <a:r>
              <a:rPr lang="en-CA" sz="1600" b="1" dirty="0" smtClean="0">
                <a:solidFill>
                  <a:srgbClr val="80C535"/>
                </a:solidFill>
              </a:rPr>
              <a:t>      </a:t>
            </a:r>
          </a:p>
          <a:p>
            <a:pPr algn="r"/>
            <a:r>
              <a:rPr lang="en-CA" sz="1600" dirty="0" smtClean="0"/>
              <a:t>Catholic </a:t>
            </a:r>
            <a:r>
              <a:rPr lang="en-CA" sz="1600" dirty="0" err="1" smtClean="0"/>
              <a:t>Crosscultural</a:t>
            </a:r>
            <a:r>
              <a:rPr lang="en-CA" sz="1600" dirty="0" smtClean="0"/>
              <a:t> Services </a:t>
            </a:r>
          </a:p>
          <a:p>
            <a:pPr algn="r"/>
            <a:endParaRPr lang="en-CA" sz="600" dirty="0" smtClean="0"/>
          </a:p>
          <a:p>
            <a:pPr algn="r"/>
            <a:r>
              <a:rPr lang="en-CA" sz="1600" b="1" dirty="0" smtClean="0">
                <a:solidFill>
                  <a:srgbClr val="80C535"/>
                </a:solidFill>
              </a:rPr>
              <a:t>York et Simcoe </a:t>
            </a:r>
          </a:p>
          <a:p>
            <a:pPr algn="r"/>
            <a:r>
              <a:rPr lang="en-CA" sz="1600" dirty="0" smtClean="0"/>
              <a:t>Centre for Information and Community Services</a:t>
            </a:r>
          </a:p>
          <a:p>
            <a:pPr algn="r"/>
            <a:r>
              <a:rPr lang="en-CA" sz="600" dirty="0" smtClean="0"/>
              <a:t> </a:t>
            </a:r>
          </a:p>
          <a:p>
            <a:pPr algn="r"/>
            <a:r>
              <a:rPr lang="en-CA" sz="1600" b="1" dirty="0" err="1" smtClean="0">
                <a:solidFill>
                  <a:srgbClr val="80C535"/>
                </a:solidFill>
              </a:rPr>
              <a:t>Ouest</a:t>
            </a:r>
            <a:endParaRPr lang="en-CA" sz="1600" b="1" dirty="0" smtClean="0">
              <a:solidFill>
                <a:srgbClr val="80C535"/>
              </a:solidFill>
            </a:endParaRPr>
          </a:p>
          <a:p>
            <a:pPr algn="r"/>
            <a:r>
              <a:rPr lang="en-CA" sz="1600" dirty="0" smtClean="0"/>
              <a:t>YMCA of Hamilton/Burlington/Brantford </a:t>
            </a:r>
          </a:p>
          <a:p>
            <a:pPr algn="r"/>
            <a:r>
              <a:rPr lang="en-CA" sz="1600" dirty="0" smtClean="0"/>
              <a:t>YMCAs of Cambridge &amp; Kitchener Waterloo</a:t>
            </a:r>
          </a:p>
          <a:p>
            <a:pPr algn="r"/>
            <a:endParaRPr lang="en-CA" sz="600" dirty="0" smtClean="0"/>
          </a:p>
          <a:p>
            <a:pPr algn="r"/>
            <a:r>
              <a:rPr lang="en-CA" sz="1600" b="1" dirty="0" err="1" smtClean="0">
                <a:solidFill>
                  <a:srgbClr val="80C535"/>
                </a:solidFill>
              </a:rPr>
              <a:t>Est</a:t>
            </a:r>
            <a:endParaRPr lang="en-CA" sz="1600" b="1" dirty="0" smtClean="0">
              <a:solidFill>
                <a:srgbClr val="80C535"/>
              </a:solidFill>
            </a:endParaRPr>
          </a:p>
          <a:p>
            <a:pPr algn="r"/>
            <a:r>
              <a:rPr lang="en-CA" sz="1600" dirty="0" smtClean="0"/>
              <a:t>Catholic Immigration Centre- Ottawa</a:t>
            </a:r>
          </a:p>
          <a:p>
            <a:pPr algn="r"/>
            <a:r>
              <a:rPr lang="en-CA" sz="700" dirty="0" smtClean="0"/>
              <a:t> </a:t>
            </a:r>
          </a:p>
          <a:p>
            <a:pPr algn="r"/>
            <a:r>
              <a:rPr lang="en-CA" sz="1600" b="1" dirty="0" smtClean="0">
                <a:solidFill>
                  <a:srgbClr val="80C535"/>
                </a:solidFill>
              </a:rPr>
              <a:t>			         Nord</a:t>
            </a:r>
            <a:r>
              <a:rPr lang="fr-CA" sz="1600" dirty="0" smtClean="0"/>
              <a:t>	</a:t>
            </a:r>
          </a:p>
          <a:p>
            <a:pPr algn="r"/>
            <a:r>
              <a:rPr lang="en-CA" sz="1600" dirty="0" smtClean="0"/>
              <a:t>Thunder Bay Multicultural Association</a:t>
            </a:r>
          </a:p>
          <a:p>
            <a:pPr algn="r"/>
            <a:endParaRPr lang="fr-CA" sz="600" dirty="0" smtClean="0"/>
          </a:p>
          <a:p>
            <a:endParaRPr lang="fr-CA" sz="1600" dirty="0" smtClean="0"/>
          </a:p>
          <a:p>
            <a:endParaRPr lang="fr-CA" sz="1600" dirty="0" smtClean="0"/>
          </a:p>
          <a:p>
            <a:r>
              <a:rPr lang="fr-CA" sz="1600" dirty="0" smtClean="0"/>
              <a:t> </a:t>
            </a:r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251410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55777" y="1219200"/>
            <a:ext cx="605482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CA" sz="3200" b="1" dirty="0" smtClean="0">
                <a:solidFill>
                  <a:prstClr val="black"/>
                </a:solidFill>
                <a:cs typeface="Arial" charset="0"/>
              </a:rPr>
              <a:t>Objectifs de la mise à </a:t>
            </a:r>
            <a:r>
              <a:rPr lang="fr-CA" sz="3200" b="1" dirty="0" smtClean="0">
                <a:solidFill>
                  <a:srgbClr val="000000"/>
                </a:solidFill>
                <a:cs typeface="Arial" charset="0"/>
              </a:rPr>
              <a:t>l’essai</a:t>
            </a:r>
            <a:endParaRPr lang="fr-CA" sz="32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" name="Picture 11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008112" cy="1008112"/>
          </a:xfrm>
          <a:prstGeom prst="rect">
            <a:avLst/>
          </a:prstGeom>
        </p:spPr>
      </p:pic>
      <p:pic>
        <p:nvPicPr>
          <p:cNvPr id="8" name="Picture 12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548680"/>
            <a:ext cx="1008112" cy="1008112"/>
          </a:xfrm>
          <a:prstGeom prst="rect">
            <a:avLst/>
          </a:prstGeom>
        </p:spPr>
      </p:pic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2555776" y="457200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80C535"/>
                </a:solidFill>
                <a:cs typeface="Arial" charset="0"/>
              </a:rPr>
              <a:t>Ateliers</a:t>
            </a:r>
            <a:endParaRPr lang="en-US" sz="5400" b="1" dirty="0">
              <a:solidFill>
                <a:srgbClr val="80C535"/>
              </a:solidFill>
              <a:cs typeface="Arial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133600" y="2347079"/>
            <a:ext cx="6705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/>
              <a:buChar char="•"/>
            </a:pPr>
            <a:r>
              <a:rPr lang="fr-FR" sz="2200" dirty="0" smtClean="0"/>
              <a:t>Valider l'efficacité du </a:t>
            </a:r>
            <a:r>
              <a:rPr lang="fr-FR" sz="2200" dirty="0" smtClean="0">
                <a:solidFill>
                  <a:srgbClr val="000000"/>
                </a:solidFill>
              </a:rPr>
              <a:t>contenu du </a:t>
            </a:r>
            <a:r>
              <a:rPr lang="fr-FR" sz="2200" b="1" dirty="0" smtClean="0">
                <a:solidFill>
                  <a:srgbClr val="000000"/>
                </a:solidFill>
              </a:rPr>
              <a:t>guide </a:t>
            </a:r>
            <a:r>
              <a:rPr lang="fr-FR" sz="2200" b="1" dirty="0" smtClean="0"/>
              <a:t>d’orientation </a:t>
            </a:r>
            <a:r>
              <a:rPr lang="fr-FR" sz="2200" dirty="0" smtClean="0"/>
              <a:t>et le </a:t>
            </a:r>
            <a:r>
              <a:rPr lang="fr-FR" sz="2200" b="1" dirty="0" smtClean="0"/>
              <a:t>manuel d’instruction </a:t>
            </a:r>
          </a:p>
          <a:p>
            <a:pPr marL="355600" indent="-355600">
              <a:buFont typeface="Arial"/>
              <a:buChar char="•"/>
            </a:pPr>
            <a:endParaRPr lang="fr-FR" sz="2200" dirty="0" smtClean="0"/>
          </a:p>
          <a:p>
            <a:pPr marL="355600" indent="-355600">
              <a:buFont typeface="Arial"/>
              <a:buChar char="•"/>
            </a:pPr>
            <a:r>
              <a:rPr lang="fr-FR" sz="2200" dirty="0" smtClean="0"/>
              <a:t>Évaluer les modèles de prestation de </a:t>
            </a:r>
            <a:r>
              <a:rPr lang="fr-FR" sz="2200" b="1" dirty="0" smtClean="0"/>
              <a:t>services standardisés</a:t>
            </a:r>
          </a:p>
          <a:p>
            <a:pPr marL="355600" indent="-355600">
              <a:buFont typeface="Arial"/>
              <a:buChar char="•"/>
            </a:pPr>
            <a:endParaRPr lang="fr-FR" sz="2200" dirty="0" smtClean="0"/>
          </a:p>
          <a:p>
            <a:pPr marL="355600" indent="-355600">
              <a:buFont typeface="Arial"/>
              <a:buChar char="•"/>
            </a:pPr>
            <a:r>
              <a:rPr lang="fr-FR" sz="2200" dirty="0" smtClean="0"/>
              <a:t>Déterminer </a:t>
            </a:r>
            <a:r>
              <a:rPr lang="fr-FR" sz="2200" b="1" dirty="0" smtClean="0"/>
              <a:t>la faisabilité </a:t>
            </a:r>
            <a:r>
              <a:rPr lang="fr-FR" sz="2200" dirty="0" smtClean="0"/>
              <a:t>de la mise en œuvre </a:t>
            </a:r>
          </a:p>
          <a:p>
            <a:pPr marL="355600" indent="-355600"/>
            <a:r>
              <a:rPr lang="fr-FR" sz="2200" dirty="0" smtClean="0"/>
              <a:t>	du programme </a:t>
            </a:r>
            <a:r>
              <a:rPr lang="fr-FR" sz="2200" i="1" dirty="0" smtClean="0"/>
              <a:t>L’Ontario, c’est chez moi </a:t>
            </a:r>
            <a:r>
              <a:rPr lang="fr-FR" sz="2200" dirty="0" smtClean="0"/>
              <a:t>partout la province</a:t>
            </a:r>
          </a:p>
          <a:p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-9990"/>
            <a:ext cx="10657184" cy="6895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6071592" y="2261592"/>
            <a:ext cx="2615208" cy="26152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/>
          <p:cNvSpPr txBox="1"/>
          <p:nvPr/>
        </p:nvSpPr>
        <p:spPr>
          <a:xfrm>
            <a:off x="6096000" y="2779693"/>
            <a:ext cx="2592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dirty="0" smtClean="0">
                <a:solidFill>
                  <a:schemeClr val="bg1"/>
                </a:solidFill>
              </a:rPr>
              <a:t>Les outils </a:t>
            </a:r>
          </a:p>
          <a:p>
            <a:pPr algn="ctr"/>
            <a:r>
              <a:rPr lang="fr-CA" sz="2800" i="1" dirty="0" smtClean="0">
                <a:solidFill>
                  <a:schemeClr val="bg1"/>
                </a:solidFill>
              </a:rPr>
              <a:t>L’Ontario </a:t>
            </a:r>
          </a:p>
          <a:p>
            <a:pPr algn="ctr"/>
            <a:r>
              <a:rPr lang="fr-CA" sz="2800" i="1" dirty="0" smtClean="0">
                <a:solidFill>
                  <a:schemeClr val="bg1"/>
                </a:solidFill>
              </a:rPr>
              <a:t>c’est chez moi</a:t>
            </a:r>
          </a:p>
        </p:txBody>
      </p:sp>
      <p:pic>
        <p:nvPicPr>
          <p:cNvPr id="16" name="Picture 15" descr="O2O_Logo_BILINGUAL_FR_EN-REV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457200"/>
            <a:ext cx="4644008" cy="745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1143000" y="3131403"/>
            <a:ext cx="7442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6000" b="1" dirty="0" smtClean="0">
                <a:cs typeface="Arial" charset="0"/>
              </a:rPr>
              <a:t>Guide </a:t>
            </a:r>
            <a:r>
              <a:rPr lang="en-US" sz="6000" b="1" dirty="0" err="1" smtClean="0">
                <a:cs typeface="Arial" charset="0"/>
              </a:rPr>
              <a:t>d’orientation</a:t>
            </a:r>
            <a:endParaRPr lang="en-US" sz="6000" b="1" dirty="0">
              <a:cs typeface="Arial" charset="0"/>
            </a:endParaRPr>
          </a:p>
        </p:txBody>
      </p:sp>
      <p:pic>
        <p:nvPicPr>
          <p:cNvPr id="6" name="Picture 5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340768"/>
            <a:ext cx="1598479" cy="1584176"/>
          </a:xfrm>
          <a:prstGeom prst="rect">
            <a:avLst/>
          </a:prstGeom>
        </p:spPr>
      </p:pic>
      <p:pic>
        <p:nvPicPr>
          <p:cNvPr id="5" name="Picture 4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340768"/>
            <a:ext cx="1584176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3" descr="Cover - FR - Workbook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0188">
            <a:off x="5566055" y="577548"/>
            <a:ext cx="3884558" cy="52417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1751" name="TextBox 10"/>
          <p:cNvSpPr txBox="1">
            <a:spLocks noChangeArrowheads="1"/>
          </p:cNvSpPr>
          <p:nvPr/>
        </p:nvSpPr>
        <p:spPr bwMode="auto">
          <a:xfrm>
            <a:off x="755576" y="2209800"/>
            <a:ext cx="419742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7800" indent="-177800">
              <a:buFont typeface="Arial" charset="0"/>
              <a:buChar char="•"/>
            </a:pPr>
            <a:r>
              <a:rPr lang="fr-FR" sz="2000" dirty="0" smtClean="0">
                <a:cs typeface="Arial" charset="0"/>
              </a:rPr>
              <a:t>Toute l’information relative au processus d’établissement pourra être organisée </a:t>
            </a:r>
            <a:r>
              <a:rPr lang="fr-FR" sz="2000" dirty="0" smtClean="0">
                <a:solidFill>
                  <a:srgbClr val="000000"/>
                </a:solidFill>
                <a:cs typeface="Arial" charset="0"/>
              </a:rPr>
              <a:t>dans </a:t>
            </a:r>
            <a:r>
              <a:rPr lang="fr-FR" sz="2000" dirty="0" smtClean="0">
                <a:cs typeface="Arial" charset="0"/>
              </a:rPr>
              <a:t>un </a:t>
            </a:r>
            <a:r>
              <a:rPr lang="fr-FR" sz="2000" b="1" dirty="0" smtClean="0">
                <a:cs typeface="Arial" charset="0"/>
              </a:rPr>
              <a:t>seul cartable</a:t>
            </a:r>
          </a:p>
          <a:p>
            <a:pPr marL="177800" indent="-177800">
              <a:buFont typeface="Arial" charset="0"/>
              <a:buChar char="•"/>
            </a:pPr>
            <a:endParaRPr lang="en-CA" sz="2000" dirty="0" smtClean="0">
              <a:cs typeface="Arial" charset="0"/>
            </a:endParaRPr>
          </a:p>
          <a:p>
            <a:pPr marL="177800" indent="-177800">
              <a:buFont typeface="Arial" charset="0"/>
              <a:buChar char="•"/>
            </a:pPr>
            <a:r>
              <a:rPr lang="fr-FR" sz="2000" dirty="0" smtClean="0">
                <a:cs typeface="Arial" charset="0"/>
              </a:rPr>
              <a:t>Permet aux organismes locaux d’aide à l'établissement d’y </a:t>
            </a:r>
            <a:r>
              <a:rPr lang="fr-FR" sz="2000" b="1" dirty="0" smtClean="0">
                <a:cs typeface="Arial" charset="0"/>
              </a:rPr>
              <a:t>ajouter de l’information concernant leur communauté</a:t>
            </a:r>
          </a:p>
          <a:p>
            <a:pPr marL="177800" indent="-177800">
              <a:buFont typeface="Arial" charset="0"/>
              <a:buChar char="•"/>
            </a:pPr>
            <a:endParaRPr lang="en-CA" sz="2000" dirty="0" smtClean="0">
              <a:cs typeface="Arial" charset="0"/>
            </a:endParaRPr>
          </a:p>
          <a:p>
            <a:endParaRPr lang="en-CA" sz="2000" dirty="0">
              <a:cs typeface="Arial" charset="0"/>
            </a:endParaRPr>
          </a:p>
        </p:txBody>
      </p:sp>
      <p:pic>
        <p:nvPicPr>
          <p:cNvPr id="9" name="Picture 8" descr="O2O_Icon_workboo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0" name="Picture 9" descr="O2O_arrow_circle_yello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938742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5486400" y="2133600"/>
            <a:ext cx="3119264" cy="311926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Picture 6" descr="O2O_Logo_BILINGUAL_FR_EN-REV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76672"/>
            <a:ext cx="4644008" cy="7456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0" y="3019961"/>
            <a:ext cx="2745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chemeClr val="bg1"/>
                </a:solidFill>
              </a:rPr>
              <a:t>Vue d'ensemble du programme du projet </a:t>
            </a:r>
            <a:r>
              <a:rPr lang="fr-FR" sz="2000" i="1" dirty="0" smtClean="0">
                <a:solidFill>
                  <a:schemeClr val="bg1"/>
                </a:solidFill>
              </a:rPr>
              <a:t>L’Ontario, </a:t>
            </a:r>
          </a:p>
          <a:p>
            <a:pPr algn="ctr"/>
            <a:r>
              <a:rPr lang="fr-FR" sz="2000" i="1" dirty="0" smtClean="0">
                <a:solidFill>
                  <a:schemeClr val="bg1"/>
                </a:solidFill>
              </a:rPr>
              <a:t>c’est chez moi</a:t>
            </a:r>
            <a:endParaRPr lang="en-CA" sz="2000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14400" y="2057400"/>
            <a:ext cx="57912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600" dirty="0" smtClean="0">
              <a:latin typeface="Arial" pitchFamily="34" charset="0"/>
              <a:cs typeface="Arial" pitchFamily="34" charset="0"/>
            </a:endParaRPr>
          </a:p>
          <a:p>
            <a:pPr marL="177800" indent="-177800">
              <a:buFont typeface="Arial" charset="0"/>
              <a:buChar char="•"/>
            </a:pPr>
            <a:r>
              <a:rPr lang="fr-FR" sz="2000" dirty="0" smtClean="0"/>
              <a:t>Le guide a été traduit en </a:t>
            </a:r>
            <a:r>
              <a:rPr lang="fr-FR" sz="2000" b="1" dirty="0" smtClean="0"/>
              <a:t>11 langues</a:t>
            </a: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400" dirty="0" smtClean="0">
              <a:latin typeface="Arial" pitchFamily="34" charset="0"/>
              <a:cs typeface="Arial" pitchFamily="34" charset="0"/>
            </a:endParaRP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2000" b="1" dirty="0" smtClean="0">
                <a:latin typeface="Arial" pitchFamily="34" charset="0"/>
                <a:cs typeface="Arial" pitchFamily="34" charset="0"/>
              </a:rPr>
              <a:t>version PDF </a:t>
            </a:r>
            <a:r>
              <a:rPr lang="fr-FR" sz="2000" dirty="0" smtClean="0">
                <a:latin typeface="Arial" pitchFamily="34" charset="0"/>
                <a:cs typeface="Arial" pitchFamily="34" charset="0"/>
              </a:rPr>
              <a:t>du guide traduit est accessible sur le site Web 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L’Ontario, c’est chez moi</a:t>
            </a: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200" dirty="0" smtClean="0">
              <a:latin typeface="Arial" pitchFamily="34" charset="0"/>
              <a:cs typeface="Arial" pitchFamily="34" charset="0"/>
            </a:endParaRPr>
          </a:p>
          <a:p>
            <a:pPr marL="177800" indent="-177800">
              <a:buFont typeface="Arial" charset="0"/>
              <a:buChar char="•"/>
            </a:pPr>
            <a:r>
              <a:rPr lang="fr-FR" sz="2000" b="1" dirty="0" smtClean="0"/>
              <a:t>Un nombre limité de guides </a:t>
            </a:r>
            <a:r>
              <a:rPr lang="fr-FR" sz="2000" dirty="0" smtClean="0"/>
              <a:t>seront  distribués dans différents points de services (bibliothèques, centres d’information communautaires, etc.)</a:t>
            </a:r>
            <a:r>
              <a:rPr lang="fr-FR" sz="2000" b="1" dirty="0" smtClean="0"/>
              <a:t> </a:t>
            </a:r>
            <a:endParaRPr lang="en-CA" sz="2000" dirty="0" smtClean="0"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4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sp>
        <p:nvSpPr>
          <p:cNvPr id="15" name="TextBox 11"/>
          <p:cNvSpPr txBox="1"/>
          <p:nvPr/>
        </p:nvSpPr>
        <p:spPr>
          <a:xfrm>
            <a:off x="6851650" y="2057400"/>
            <a:ext cx="1911350" cy="3385543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Arabe</a:t>
            </a:r>
            <a:endParaRPr lang="fr-CA" dirty="0" smtClean="0">
              <a:latin typeface="Arial"/>
              <a:ea typeface="Arial" charset="0"/>
              <a:cs typeface="Arial"/>
            </a:endParaRP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Chinois</a:t>
            </a:r>
            <a:endParaRPr lang="fr-CA" dirty="0" smtClean="0">
              <a:latin typeface="Arial"/>
              <a:ea typeface="Arial" charset="0"/>
              <a:cs typeface="Arial"/>
            </a:endParaRP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Espagnol</a:t>
            </a: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Farsi</a:t>
            </a: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Gujarati </a:t>
            </a: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Hindi</a:t>
            </a: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Punjabi</a:t>
            </a:r>
            <a:endParaRPr lang="fr-CA" dirty="0" smtClean="0">
              <a:latin typeface="Arial"/>
              <a:ea typeface="Arial" charset="0"/>
              <a:cs typeface="Arial"/>
            </a:endParaRP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Russe</a:t>
            </a:r>
            <a:endParaRPr lang="fr-CA" dirty="0" smtClean="0">
              <a:latin typeface="Arial"/>
              <a:ea typeface="Arial" charset="0"/>
              <a:cs typeface="Arial"/>
            </a:endParaRP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Tagalog</a:t>
            </a:r>
          </a:p>
          <a:p>
            <a:pPr marL="342900" indent="-342900">
              <a:buFont typeface="Calibri" charset="0"/>
              <a:buAutoNum type="arabicPeriod"/>
            </a:pPr>
            <a:r>
              <a:rPr lang="fr-CA" dirty="0">
                <a:latin typeface="Arial"/>
                <a:cs typeface="Arial"/>
              </a:rPr>
              <a:t>Tamoul</a:t>
            </a:r>
            <a:r>
              <a:rPr lang="fr-CA" dirty="0" smtClean="0">
                <a:latin typeface="Arial"/>
                <a:cs typeface="Arial"/>
              </a:rPr>
              <a:t> </a:t>
            </a:r>
            <a:endParaRPr lang="fr-CA" dirty="0" smtClean="0">
              <a:latin typeface="Arial"/>
              <a:ea typeface="Arial" charset="0"/>
              <a:cs typeface="Arial"/>
            </a:endParaRPr>
          </a:p>
          <a:p>
            <a:pPr marL="342900" indent="-342900">
              <a:buFont typeface="Calibri" charset="0"/>
              <a:buAutoNum type="arabicPeriod"/>
            </a:pPr>
            <a:r>
              <a:rPr lang="fr-CA" dirty="0" smtClean="0">
                <a:latin typeface="Arial"/>
                <a:cs typeface="Arial"/>
              </a:rPr>
              <a:t>Urdu </a:t>
            </a:r>
            <a:r>
              <a:rPr lang="fr-CA" dirty="0" smtClean="0">
                <a:latin typeface="Arial"/>
                <a:ea typeface="Arial" charset="0"/>
                <a:cs typeface="Arial"/>
              </a:rPr>
              <a:t>	</a:t>
            </a:r>
            <a:endParaRPr lang="en-CA" dirty="0" smtClean="0">
              <a:latin typeface="Arial"/>
              <a:ea typeface="Arial" charset="0"/>
              <a:cs typeface="Arial"/>
            </a:endParaRPr>
          </a:p>
          <a:p>
            <a:pPr marL="342900" indent="-342900"/>
            <a:endParaRPr lang="en-CA" sz="1600" dirty="0">
              <a:ea typeface="Arial" charset="0"/>
              <a:cs typeface="Arial" charset="0"/>
            </a:endParaRP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5181600" y="1295400"/>
            <a:ext cx="3200400" cy="3200400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/>
          <p:cNvSpPr txBox="1"/>
          <p:nvPr/>
        </p:nvSpPr>
        <p:spPr>
          <a:xfrm>
            <a:off x="5867400" y="1905000"/>
            <a:ext cx="2592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 smtClean="0">
                <a:cs typeface="Arial" charset="0"/>
              </a:rPr>
              <a:t>Introduction </a:t>
            </a:r>
          </a:p>
          <a:p>
            <a:r>
              <a:rPr lang="fr-CA" sz="2400" dirty="0" smtClean="0">
                <a:cs typeface="Arial" charset="0"/>
              </a:rPr>
              <a:t>au guide d’orientation </a:t>
            </a:r>
          </a:p>
          <a:p>
            <a:r>
              <a:rPr lang="fr-CA" sz="2400" i="1" dirty="0" smtClean="0">
                <a:cs typeface="Arial" charset="0"/>
              </a:rPr>
              <a:t>L’Ontario, </a:t>
            </a:r>
          </a:p>
          <a:p>
            <a:r>
              <a:rPr lang="fr-CA" sz="2400" i="1" dirty="0" smtClean="0">
                <a:cs typeface="Arial" charset="0"/>
              </a:rPr>
              <a:t>c’est chez moi</a:t>
            </a:r>
            <a:endParaRPr lang="fr-CA" sz="2400" i="1" dirty="0" smtClean="0"/>
          </a:p>
        </p:txBody>
      </p:sp>
      <p:pic>
        <p:nvPicPr>
          <p:cNvPr id="11" name="Picture 10" descr="O2O_Logo_BILINGUAL_FR_EN-RE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15028"/>
            <a:ext cx="4320480" cy="693692"/>
          </a:xfrm>
          <a:prstGeom prst="rect">
            <a:avLst/>
          </a:prstGeom>
        </p:spPr>
      </p:pic>
      <p:pic>
        <p:nvPicPr>
          <p:cNvPr id="5" name="Picture 4" descr="O2O_arrow_outline_REV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81600" y="2438400"/>
            <a:ext cx="655501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2743200" y="1242536"/>
            <a:ext cx="2209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200" b="1" dirty="0" err="1" smtClean="0">
                <a:solidFill>
                  <a:schemeClr val="bg1">
                    <a:lumMod val="65000"/>
                  </a:schemeClr>
                </a:solidFill>
                <a:cs typeface="Arial" charset="0"/>
              </a:rPr>
              <a:t>Icones</a:t>
            </a:r>
            <a:endParaRPr lang="en-US" sz="4200" b="1" dirty="0">
              <a:solidFill>
                <a:schemeClr val="bg1">
                  <a:lumMod val="65000"/>
                </a:schemeClr>
              </a:solidFill>
              <a:cs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8240" y="2778497"/>
            <a:ext cx="1901707" cy="164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O2O_Icon_we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7336" y="2706489"/>
            <a:ext cx="1595413" cy="1600200"/>
          </a:xfrm>
          <a:prstGeom prst="rect">
            <a:avLst/>
          </a:prstGeom>
        </p:spPr>
      </p:pic>
      <p:pic>
        <p:nvPicPr>
          <p:cNvPr id="7" name="Picture 6" descr="O2O_Icon_commen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2200" y="2630289"/>
            <a:ext cx="1620537" cy="1626096"/>
          </a:xfrm>
          <a:prstGeom prst="rect">
            <a:avLst/>
          </a:prstGeom>
        </p:spPr>
      </p:pic>
      <p:pic>
        <p:nvPicPr>
          <p:cNvPr id="12" name="Picture 8" descr="O2O_Icon_workbook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2743200" y="1242536"/>
            <a:ext cx="6019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  <a:cs typeface="Arial" charset="0"/>
              </a:rPr>
              <a:t>Sections</a:t>
            </a:r>
          </a:p>
        </p:txBody>
      </p:sp>
      <p:pic>
        <p:nvPicPr>
          <p:cNvPr id="12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grpSp>
        <p:nvGrpSpPr>
          <p:cNvPr id="14" name="Grouper 13"/>
          <p:cNvGrpSpPr/>
          <p:nvPr/>
        </p:nvGrpSpPr>
        <p:grpSpPr>
          <a:xfrm>
            <a:off x="2706565" y="2286000"/>
            <a:ext cx="3730869" cy="1447800"/>
            <a:chOff x="3253154" y="2057400"/>
            <a:chExt cx="5890846" cy="2286000"/>
          </a:xfrm>
        </p:grpSpPr>
        <p:sp>
          <p:nvSpPr>
            <p:cNvPr id="15" name="Rectangle 14"/>
            <p:cNvSpPr/>
            <p:nvPr/>
          </p:nvSpPr>
          <p:spPr>
            <a:xfrm>
              <a:off x="3253154" y="2667000"/>
              <a:ext cx="5890846" cy="1676400"/>
            </a:xfrm>
            <a:prstGeom prst="rect">
              <a:avLst/>
            </a:prstGeom>
            <a:solidFill>
              <a:srgbClr val="F4DD7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53154" y="2057400"/>
              <a:ext cx="1670538" cy="1494692"/>
            </a:xfrm>
            <a:prstGeom prst="rect">
              <a:avLst/>
            </a:prstGeom>
            <a:solidFill>
              <a:srgbClr val="F4DD7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587154" y="2667000"/>
              <a:ext cx="533400" cy="167640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Image 19" descr="O2O_Icon_comments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37347" y="2209800"/>
              <a:ext cx="1063607" cy="1066800"/>
            </a:xfrm>
            <a:prstGeom prst="rect">
              <a:avLst/>
            </a:prstGeom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22" name="Rectangle 21"/>
          <p:cNvSpPr/>
          <p:nvPr/>
        </p:nvSpPr>
        <p:spPr>
          <a:xfrm>
            <a:off x="2743200" y="4724400"/>
            <a:ext cx="3657600" cy="304800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ZoneTexte 22"/>
          <p:cNvSpPr txBox="1"/>
          <p:nvPr/>
        </p:nvSpPr>
        <p:spPr>
          <a:xfrm>
            <a:off x="3200400" y="518160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/>
                <a:cs typeface="Arial"/>
              </a:rPr>
              <a:t>PISTES DE RÉFLEXION</a:t>
            </a:r>
            <a:endParaRPr lang="en-US" sz="2000" b="1" dirty="0">
              <a:latin typeface="Arial"/>
              <a:cs typeface="Arial"/>
            </a:endParaRPr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000" y="5029200"/>
            <a:ext cx="534894" cy="762000"/>
          </a:xfrm>
          <a:prstGeom prst="rect">
            <a:avLst/>
          </a:prstGeom>
        </p:spPr>
      </p:pic>
      <p:sp>
        <p:nvSpPr>
          <p:cNvPr id="25" name="ZoneTexte 24"/>
          <p:cNvSpPr txBox="1"/>
          <p:nvPr/>
        </p:nvSpPr>
        <p:spPr>
          <a:xfrm>
            <a:off x="1066800" y="4114800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Vous trouverez également certaines questions sous la rubrique:</a:t>
            </a:r>
            <a:endParaRPr lang="fr-FR" b="1" dirty="0" smtClean="0"/>
          </a:p>
          <a:p>
            <a:endParaRPr lang="en-US" dirty="0"/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4400" y="2279809"/>
            <a:ext cx="27432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300" dirty="0" smtClean="0"/>
              <a:t>Des </a:t>
            </a:r>
            <a:r>
              <a:rPr lang="fr-FR" sz="2300" b="1" dirty="0" smtClean="0"/>
              <a:t>listes de vérification </a:t>
            </a:r>
            <a:r>
              <a:rPr lang="fr-FR" sz="2300" dirty="0" smtClean="0"/>
              <a:t>qui mettent en évidence les principales tâches à accomplir </a:t>
            </a:r>
            <a:endParaRPr lang="en-CA" sz="2300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0" y="2315191"/>
            <a:ext cx="5638800" cy="4542808"/>
          </a:xfrm>
          <a:prstGeom prst="rect">
            <a:avLst/>
          </a:prstGeom>
          <a:effectLst>
            <a:outerShdw blurRad="234950" dist="88900" dir="141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743200" y="1242536"/>
            <a:ext cx="6019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  <a:cs typeface="Arial" charset="0"/>
              </a:rPr>
              <a:t>Sections</a:t>
            </a: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2590800" y="1752600"/>
            <a:ext cx="4343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200" b="1" dirty="0" err="1" smtClean="0">
                <a:solidFill>
                  <a:srgbClr val="FF6600"/>
                </a:solidFill>
                <a:cs typeface="Arial" charset="0"/>
              </a:rPr>
              <a:t>Trouvelien</a:t>
            </a:r>
            <a:r>
              <a:rPr lang="en-US" sz="4200" b="1" dirty="0" smtClean="0">
                <a:solidFill>
                  <a:srgbClr val="FF6600"/>
                </a:solidFill>
                <a:cs typeface="Arial" charset="0"/>
              </a:rPr>
              <a:t> </a:t>
            </a:r>
            <a:endParaRPr lang="en-US" sz="4200" b="1" dirty="0">
              <a:solidFill>
                <a:srgbClr val="FF6600"/>
              </a:solidFill>
              <a:cs typeface="Arial" charset="0"/>
            </a:endParaRPr>
          </a:p>
        </p:txBody>
      </p:sp>
      <p:grpSp>
        <p:nvGrpSpPr>
          <p:cNvPr id="2" name="Grouper 21"/>
          <p:cNvGrpSpPr/>
          <p:nvPr/>
        </p:nvGrpSpPr>
        <p:grpSpPr>
          <a:xfrm>
            <a:off x="-304800" y="3352800"/>
            <a:ext cx="5938955" cy="5867400"/>
            <a:chOff x="3200400" y="2286000"/>
            <a:chExt cx="6324601" cy="6248400"/>
          </a:xfrm>
        </p:grpSpPr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0400" y="2289872"/>
              <a:ext cx="6315049" cy="4949128"/>
            </a:xfrm>
            <a:prstGeom prst="rect">
              <a:avLst/>
            </a:prstGeom>
            <a:effectLst>
              <a:outerShdw blurRad="180975" dist="139700" dir="1266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1" name="Ellipse 20"/>
            <p:cNvSpPr/>
            <p:nvPr/>
          </p:nvSpPr>
          <p:spPr>
            <a:xfrm>
              <a:off x="3200401" y="2286000"/>
              <a:ext cx="6324600" cy="6248400"/>
            </a:xfrm>
            <a:prstGeom prst="ellipse">
              <a:avLst/>
            </a:prstGeom>
            <a:noFill/>
            <a:ln w="38100" cmpd="sng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ZoneTexte 17"/>
          <p:cNvSpPr txBox="1"/>
          <p:nvPr/>
        </p:nvSpPr>
        <p:spPr>
          <a:xfrm rot="16200000">
            <a:off x="-301918" y="3351311"/>
            <a:ext cx="1216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6600"/>
                </a:solidFill>
              </a:rPr>
              <a:t>Pag.55</a:t>
            </a:r>
            <a:endParaRPr lang="en-US" sz="1400" dirty="0">
              <a:solidFill>
                <a:srgbClr val="FF6600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2590800" y="2438400"/>
            <a:ext cx="6157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Cette fonctionnalité vise à aider à trouver des liens d’internet plus rapide et facilement.</a:t>
            </a:r>
            <a:endParaRPr lang="en-US" dirty="0" smtClean="0"/>
          </a:p>
        </p:txBody>
      </p:sp>
      <p:pic>
        <p:nvPicPr>
          <p:cNvPr id="11" name="Picture 8" descr="O2O_Icon_workboo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403648" y="2348880"/>
            <a:ext cx="7391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buFont typeface="Arial"/>
              <a:buChar char="•"/>
            </a:pPr>
            <a:r>
              <a:rPr lang="fr-FR" sz="2300" dirty="0" smtClean="0"/>
              <a:t>Chaque section est divisée en </a:t>
            </a:r>
            <a:r>
              <a:rPr lang="fr-FR" sz="2300" b="1" dirty="0" smtClean="0"/>
              <a:t>sujets particuliers</a:t>
            </a:r>
          </a:p>
          <a:p>
            <a:pPr marL="266700" indent="-266700">
              <a:buFont typeface="Arial"/>
              <a:buChar char="•"/>
            </a:pPr>
            <a:endParaRPr lang="en-CA" sz="2000" dirty="0" smtClean="0"/>
          </a:p>
          <a:p>
            <a:pPr marL="266700" indent="-266700">
              <a:buFont typeface="Arial"/>
              <a:buChar char="•"/>
            </a:pPr>
            <a:r>
              <a:rPr lang="fr-FR" sz="2300" dirty="0" smtClean="0"/>
              <a:t>Chaque sujet abordé contient de </a:t>
            </a:r>
            <a:r>
              <a:rPr lang="fr-FR" sz="2300" b="1" dirty="0" smtClean="0"/>
              <a:t>l’information de base </a:t>
            </a:r>
            <a:r>
              <a:rPr lang="fr-FR" sz="2300" dirty="0" smtClean="0"/>
              <a:t>qui s’applique à toute la province.</a:t>
            </a:r>
          </a:p>
          <a:p>
            <a:pPr marL="266700" indent="-266700">
              <a:buFont typeface="Arial"/>
              <a:buChar char="•"/>
            </a:pPr>
            <a:endParaRPr lang="en-CA" sz="2300" dirty="0" smtClean="0"/>
          </a:p>
          <a:p>
            <a:pPr marL="273050" indent="-273050">
              <a:buFont typeface="Arial"/>
              <a:buChar char="•"/>
            </a:pPr>
            <a:r>
              <a:rPr lang="fr-FR" sz="2400" dirty="0" smtClean="0"/>
              <a:t>Le cartable </a:t>
            </a:r>
            <a:r>
              <a:rPr lang="fr-FR" sz="2400" b="1" i="1" dirty="0" smtClean="0">
                <a:solidFill>
                  <a:srgbClr val="00A4DE"/>
                </a:solidFill>
              </a:rPr>
              <a:t>ne </a:t>
            </a:r>
            <a:r>
              <a:rPr lang="fr-FR" sz="2400" b="1" dirty="0" smtClean="0">
                <a:solidFill>
                  <a:srgbClr val="00A4DE"/>
                </a:solidFill>
              </a:rPr>
              <a:t>contient pas toute l’information </a:t>
            </a:r>
            <a:r>
              <a:rPr lang="fr-FR" sz="2400" dirty="0" smtClean="0"/>
              <a:t>relative à l’établissement mais il propose des orientations, des conseils et des ressources pour la trouver. </a:t>
            </a:r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67000" y="2286000"/>
            <a:ext cx="6324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Section 1 :</a:t>
            </a:r>
          </a:p>
          <a:p>
            <a:r>
              <a:rPr lang="fr-FR" sz="2400" b="1" dirty="0" smtClean="0"/>
              <a:t>Apprendre à connaître l’Ontario</a:t>
            </a:r>
          </a:p>
          <a:p>
            <a:endParaRPr lang="fr-FR" sz="2400" dirty="0" smtClean="0"/>
          </a:p>
          <a:p>
            <a:r>
              <a:rPr lang="fr-FR" sz="2400" dirty="0" smtClean="0"/>
              <a:t>Se familiariser avec l’Ontario         7	</a:t>
            </a:r>
          </a:p>
          <a:p>
            <a:r>
              <a:rPr lang="fr-FR" sz="2400" dirty="0" smtClean="0"/>
              <a:t>Climat                                             9</a:t>
            </a:r>
          </a:p>
          <a:p>
            <a:r>
              <a:rPr lang="fr-FR" sz="2400" dirty="0" smtClean="0"/>
              <a:t>Votre nouvelle province                10</a:t>
            </a:r>
          </a:p>
          <a:p>
            <a:r>
              <a:rPr lang="fr-FR" sz="2400" dirty="0" smtClean="0"/>
              <a:t>Gouvernement                              12 </a:t>
            </a:r>
            <a:endParaRPr lang="fr-FR" sz="2100" b="1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grpSp>
        <p:nvGrpSpPr>
          <p:cNvPr id="7" name="Group 17"/>
          <p:cNvGrpSpPr/>
          <p:nvPr/>
        </p:nvGrpSpPr>
        <p:grpSpPr>
          <a:xfrm rot="5400000">
            <a:off x="-3030560" y="3030566"/>
            <a:ext cx="6857960" cy="796842"/>
            <a:chOff x="245486" y="2218477"/>
            <a:chExt cx="4815768" cy="559555"/>
          </a:xfrm>
        </p:grpSpPr>
        <p:grpSp>
          <p:nvGrpSpPr>
            <p:cNvPr id="8" name="Group 36"/>
            <p:cNvGrpSpPr/>
            <p:nvPr/>
          </p:nvGrpSpPr>
          <p:grpSpPr>
            <a:xfrm>
              <a:off x="245486" y="2218477"/>
              <a:ext cx="4815768" cy="559555"/>
              <a:chOff x="245486" y="2146469"/>
              <a:chExt cx="4815768" cy="559555"/>
            </a:xfrm>
            <a:solidFill>
              <a:srgbClr val="74B23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ounded Rectangle 21"/>
              <p:cNvSpPr/>
              <p:nvPr/>
            </p:nvSpPr>
            <p:spPr>
              <a:xfrm>
                <a:off x="994606" y="2146469"/>
                <a:ext cx="1123687" cy="55955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245486" y="2492902"/>
                <a:ext cx="4815768" cy="213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0" name="TextBox 20"/>
            <p:cNvSpPr txBox="1"/>
            <p:nvPr/>
          </p:nvSpPr>
          <p:spPr>
            <a:xfrm>
              <a:off x="1080435" y="2251135"/>
              <a:ext cx="1091365" cy="25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 smtClean="0">
                  <a:solidFill>
                    <a:schemeClr val="bg1"/>
                  </a:solidFill>
                </a:rPr>
                <a:t>SECTION 1</a:t>
              </a:r>
            </a:p>
          </p:txBody>
        </p:sp>
      </p:grpSp>
      <p:cxnSp>
        <p:nvCxnSpPr>
          <p:cNvPr id="18" name="Connecteur droit 17"/>
          <p:cNvCxnSpPr/>
          <p:nvPr/>
        </p:nvCxnSpPr>
        <p:spPr>
          <a:xfrm>
            <a:off x="2743200" y="3275012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67000" y="2286000"/>
            <a:ext cx="6324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Section 2 :</a:t>
            </a:r>
          </a:p>
          <a:p>
            <a:r>
              <a:rPr lang="fr-FR" sz="2400" b="1" dirty="0" smtClean="0"/>
              <a:t>Trouver des ressources et des</a:t>
            </a:r>
          </a:p>
          <a:p>
            <a:r>
              <a:rPr lang="fr-FR" sz="2400" b="1" dirty="0" smtClean="0"/>
              <a:t>services d’établissement 15</a:t>
            </a:r>
          </a:p>
          <a:p>
            <a:endParaRPr lang="fr-FR" sz="2400" dirty="0" smtClean="0"/>
          </a:p>
          <a:p>
            <a:r>
              <a:rPr lang="fr-FR" sz="2400" dirty="0" smtClean="0"/>
              <a:t>Organismes d’aide à l’établissement : </a:t>
            </a:r>
          </a:p>
          <a:p>
            <a:r>
              <a:rPr lang="fr-FR" sz="2400" dirty="0" smtClean="0"/>
              <a:t>Trouver de l’aide dans votre communauté  17</a:t>
            </a:r>
          </a:p>
          <a:p>
            <a:endParaRPr lang="fr-FR" sz="2400" dirty="0" smtClean="0"/>
          </a:p>
          <a:p>
            <a:r>
              <a:rPr lang="fr-FR" sz="2400" dirty="0" smtClean="0"/>
              <a:t>Nos de téléphone d’urgence et liens utiles 18</a:t>
            </a:r>
            <a:endParaRPr lang="fr-FR" sz="2100" b="1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cxnSp>
        <p:nvCxnSpPr>
          <p:cNvPr id="18" name="Connecteur droit 17"/>
          <p:cNvCxnSpPr/>
          <p:nvPr/>
        </p:nvCxnSpPr>
        <p:spPr>
          <a:xfrm>
            <a:off x="2743200" y="3657600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Group 17"/>
          <p:cNvGrpSpPr/>
          <p:nvPr/>
        </p:nvGrpSpPr>
        <p:grpSpPr>
          <a:xfrm rot="5400000">
            <a:off x="-3030560" y="3030564"/>
            <a:ext cx="6857960" cy="796842"/>
            <a:chOff x="245486" y="2218477"/>
            <a:chExt cx="4815768" cy="559555"/>
          </a:xfrm>
        </p:grpSpPr>
        <p:grpSp>
          <p:nvGrpSpPr>
            <p:cNvPr id="19" name="Group 36"/>
            <p:cNvGrpSpPr/>
            <p:nvPr/>
          </p:nvGrpSpPr>
          <p:grpSpPr>
            <a:xfrm>
              <a:off x="245486" y="2218477"/>
              <a:ext cx="4815768" cy="559555"/>
              <a:chOff x="245486" y="2146469"/>
              <a:chExt cx="4815768" cy="559555"/>
            </a:xfrm>
            <a:solidFill>
              <a:srgbClr val="74B23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ounded Rectangle 21"/>
              <p:cNvSpPr/>
              <p:nvPr/>
            </p:nvSpPr>
            <p:spPr>
              <a:xfrm>
                <a:off x="1369169" y="2146469"/>
                <a:ext cx="1123687" cy="559554"/>
              </a:xfrm>
              <a:prstGeom prst="roundRect">
                <a:avLst/>
              </a:prstGeom>
              <a:solidFill>
                <a:srgbClr val="00A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45486" y="2492902"/>
                <a:ext cx="4815768" cy="213122"/>
              </a:xfrm>
              <a:prstGeom prst="rect">
                <a:avLst/>
              </a:prstGeom>
              <a:solidFill>
                <a:srgbClr val="00A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454998" y="2251136"/>
              <a:ext cx="1091365" cy="25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 smtClean="0">
                  <a:solidFill>
                    <a:schemeClr val="bg1"/>
                  </a:solidFill>
                </a:rPr>
                <a:t>SECTION 2</a:t>
              </a:r>
            </a:p>
          </p:txBody>
        </p:sp>
      </p:grp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67000" y="2286000"/>
            <a:ext cx="8001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Section 3 :</a:t>
            </a:r>
          </a:p>
          <a:p>
            <a:r>
              <a:rPr lang="fr-FR" sz="2400" b="1" dirty="0" smtClean="0"/>
              <a:t>S’adapter à son nouvel environnement 21</a:t>
            </a:r>
          </a:p>
          <a:p>
            <a:endParaRPr lang="fr-FR" sz="1600" dirty="0" smtClean="0"/>
          </a:p>
          <a:p>
            <a:r>
              <a:rPr lang="fr-FR" sz="1600" dirty="0" smtClean="0"/>
              <a:t>Soins de santé                                                          23</a:t>
            </a:r>
          </a:p>
          <a:p>
            <a:r>
              <a:rPr lang="fr-FR" sz="1600" dirty="0" smtClean="0"/>
              <a:t>Logement                                                                  27</a:t>
            </a:r>
          </a:p>
          <a:p>
            <a:r>
              <a:rPr lang="fr-FR" sz="1600" dirty="0" smtClean="0"/>
              <a:t>Sensibilisation à la consommation, services de</a:t>
            </a:r>
          </a:p>
          <a:p>
            <a:r>
              <a:rPr lang="fr-FR" sz="1600" dirty="0" smtClean="0"/>
              <a:t>communication et nourriture                                     29</a:t>
            </a:r>
          </a:p>
          <a:p>
            <a:r>
              <a:rPr lang="fr-FR" sz="1600" dirty="0" smtClean="0"/>
              <a:t>Organismes communautaires et loisirs                    30</a:t>
            </a:r>
          </a:p>
          <a:p>
            <a:r>
              <a:rPr lang="fr-FR" sz="1600" dirty="0" smtClean="0"/>
              <a:t>Transport                                                                  31</a:t>
            </a:r>
          </a:p>
          <a:p>
            <a:r>
              <a:rPr lang="fr-FR" sz="1600" dirty="0" smtClean="0"/>
              <a:t>Vos droits fondamentaux et l’accès</a:t>
            </a:r>
          </a:p>
          <a:p>
            <a:r>
              <a:rPr lang="fr-FR" sz="1600" dirty="0" smtClean="0"/>
              <a:t>aux services juridiques                                             33</a:t>
            </a:r>
          </a:p>
          <a:p>
            <a:r>
              <a:rPr lang="fr-FR" sz="1600" i="1" dirty="0" smtClean="0"/>
              <a:t>Liste de vérification : </a:t>
            </a:r>
          </a:p>
          <a:p>
            <a:r>
              <a:rPr lang="fr-FR" sz="1600" i="1" dirty="0" smtClean="0"/>
              <a:t>S’adapter à son nouvel environnement                    </a:t>
            </a:r>
            <a:r>
              <a:rPr lang="fr-FR" sz="1600" dirty="0" smtClean="0"/>
              <a:t>34</a:t>
            </a:r>
            <a:endParaRPr lang="fr-FR" sz="1600" b="1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cxnSp>
        <p:nvCxnSpPr>
          <p:cNvPr id="18" name="Connecteur droit 17"/>
          <p:cNvCxnSpPr/>
          <p:nvPr/>
        </p:nvCxnSpPr>
        <p:spPr>
          <a:xfrm>
            <a:off x="2743200" y="3200400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7"/>
          <p:cNvGrpSpPr/>
          <p:nvPr/>
        </p:nvGrpSpPr>
        <p:grpSpPr>
          <a:xfrm rot="5400000">
            <a:off x="-3030560" y="3030564"/>
            <a:ext cx="6857960" cy="796842"/>
            <a:chOff x="245486" y="2218477"/>
            <a:chExt cx="4815768" cy="559555"/>
          </a:xfrm>
        </p:grpSpPr>
        <p:grpSp>
          <p:nvGrpSpPr>
            <p:cNvPr id="3" name="Group 36"/>
            <p:cNvGrpSpPr/>
            <p:nvPr/>
          </p:nvGrpSpPr>
          <p:grpSpPr>
            <a:xfrm>
              <a:off x="245486" y="2218477"/>
              <a:ext cx="4815768" cy="559555"/>
              <a:chOff x="245486" y="2146469"/>
              <a:chExt cx="4815768" cy="559555"/>
            </a:xfrm>
            <a:solidFill>
              <a:srgbClr val="74B23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ounded Rectangle 21"/>
              <p:cNvSpPr/>
              <p:nvPr/>
            </p:nvSpPr>
            <p:spPr>
              <a:xfrm>
                <a:off x="1850748" y="2146469"/>
                <a:ext cx="1123687" cy="559554"/>
              </a:xfrm>
              <a:prstGeom prst="roundRect">
                <a:avLst/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45486" y="2492902"/>
                <a:ext cx="4815768" cy="213122"/>
              </a:xfrm>
              <a:prstGeom prst="rect">
                <a:avLst/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936577" y="2251136"/>
              <a:ext cx="1091365" cy="25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 smtClean="0"/>
                <a:t>SECTION 3</a:t>
              </a:r>
            </a:p>
          </p:txBody>
        </p:sp>
      </p:grp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2286000"/>
            <a:ext cx="9144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r>
              <a:rPr lang="fr-CA" sz="2000" i="1" dirty="0" smtClean="0">
                <a:latin typeface="Arial" pitchFamily="34" charset="0"/>
                <a:cs typeface="Arial" pitchFamily="34" charset="0"/>
              </a:rPr>
              <a:t>L’Ontario, c’est chez moi – Orientation to Ontario </a:t>
            </a:r>
            <a:r>
              <a:rPr lang="fr-CA" sz="2000" dirty="0" smtClean="0">
                <a:latin typeface="Arial" pitchFamily="34" charset="0"/>
                <a:cs typeface="Arial" pitchFamily="34" charset="0"/>
              </a:rPr>
              <a:t>(o2o)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r>
              <a:rPr lang="fr-CA" sz="2000" dirty="0" smtClean="0"/>
              <a:t>est un projet pilote bilingue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r>
              <a:rPr lang="fr-CA" sz="2000" dirty="0" smtClean="0"/>
              <a:t>de portée provinciale financé par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r>
              <a:rPr lang="fr-CA" sz="2000" dirty="0" smtClean="0"/>
              <a:t>Citoyenneté et </a:t>
            </a:r>
            <a:r>
              <a:rPr lang="fr-CA" sz="2000" dirty="0" smtClean="0">
                <a:solidFill>
                  <a:srgbClr val="000000"/>
                </a:solidFill>
              </a:rPr>
              <a:t>Immigration</a:t>
            </a:r>
            <a:r>
              <a:rPr lang="fr-CA" sz="2000" dirty="0" smtClean="0"/>
              <a:t> Canada (CIC)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r>
              <a:rPr lang="fr-CA" sz="2000" dirty="0" smtClean="0"/>
              <a:t>et le ministère des </a:t>
            </a:r>
            <a:r>
              <a:rPr lang="fr-CA" sz="2000" dirty="0" smtClean="0">
                <a:solidFill>
                  <a:srgbClr val="000000"/>
                </a:solidFill>
              </a:rPr>
              <a:t>Affaires civiques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r>
              <a:rPr lang="fr-CA" sz="2000" dirty="0" smtClean="0">
                <a:solidFill>
                  <a:srgbClr val="000000"/>
                </a:solidFill>
              </a:rPr>
              <a:t>et de l’Immigration de l’Ontario (MACI).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endParaRPr lang="fr-CA" sz="2000" dirty="0" smtClean="0">
              <a:latin typeface="Arial" pitchFamily="34" charset="0"/>
              <a:cs typeface="Arial" pitchFamily="34" charset="0"/>
            </a:endParaRP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itchFamily="2" charset="2"/>
              <a:buNone/>
              <a:defRPr/>
            </a:pPr>
            <a:r>
              <a:rPr lang="fr-CA" sz="2000" i="1" dirty="0" smtClean="0"/>
              <a:t>L’Ontario, c’est chez moi </a:t>
            </a:r>
            <a:r>
              <a:rPr lang="fr-CA" sz="2000" dirty="0" smtClean="0"/>
              <a:t>vise à</a:t>
            </a:r>
            <a:endParaRPr lang="fr-CA" sz="2000" dirty="0" smtClean="0">
              <a:solidFill>
                <a:srgbClr val="FF0000"/>
              </a:solidFill>
            </a:endParaRP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itchFamily="2" charset="2"/>
              <a:buNone/>
              <a:defRPr/>
            </a:pPr>
            <a:r>
              <a:rPr lang="fr-CA" sz="2000" b="1" dirty="0" smtClean="0"/>
              <a:t>accélérer et de faciliter l’établissement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itchFamily="2" charset="2"/>
              <a:buNone/>
              <a:defRPr/>
            </a:pPr>
            <a:r>
              <a:rPr lang="fr-CA" sz="2000" b="1" dirty="0" smtClean="0"/>
              <a:t>des nouveaux arrivants </a:t>
            </a:r>
            <a:r>
              <a:rPr lang="fr-CA" sz="2000" dirty="0" smtClean="0"/>
              <a:t>en Ontario </a:t>
            </a: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itchFamily="2" charset="2"/>
              <a:buNone/>
              <a:defRPr/>
            </a:pPr>
            <a:r>
              <a:rPr lang="fr-CA" sz="2000" dirty="0" smtClean="0"/>
              <a:t>ainsi que de les aider à prendre des décisions éclairées.</a:t>
            </a:r>
            <a:endParaRPr lang="fr-CA" sz="2000" dirty="0" smtClean="0">
              <a:latin typeface="Arial" pitchFamily="34" charset="0"/>
              <a:cs typeface="Arial" pitchFamily="34" charset="0"/>
            </a:endParaRP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itchFamily="2" charset="2"/>
              <a:buNone/>
              <a:defRPr/>
            </a:pPr>
            <a:endParaRPr lang="en-CA" dirty="0" smtClean="0">
              <a:latin typeface="Arial" pitchFamily="34" charset="0"/>
              <a:cs typeface="Arial" pitchFamily="34" charset="0"/>
            </a:endParaRPr>
          </a:p>
          <a:p>
            <a:pPr marL="273050" indent="-273050" algn="ctr" eaLnBrk="0" fontAlgn="auto" hangingPunct="0"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itchFamily="2" charset="2"/>
              <a:buNone/>
              <a:defRPr/>
            </a:pPr>
            <a:endParaRPr lang="en-CA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5791200"/>
            <a:ext cx="9144000" cy="106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Image 16" descr="O2O_6log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650" y="6019864"/>
            <a:ext cx="8743950" cy="685736"/>
          </a:xfrm>
          <a:prstGeom prst="rect">
            <a:avLst/>
          </a:prstGeom>
        </p:spPr>
      </p:pic>
      <p:pic>
        <p:nvPicPr>
          <p:cNvPr id="6" name="Image 5" descr="O2O_Logo_BILINGUAL_1FR_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381000"/>
            <a:ext cx="7799223" cy="1202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67000" y="2286000"/>
            <a:ext cx="6477000" cy="3293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Section 4 :</a:t>
            </a:r>
          </a:p>
          <a:p>
            <a:r>
              <a:rPr lang="fr-FR" sz="2400" b="1" dirty="0" smtClean="0"/>
              <a:t>Éducation et formation professionnelle 37</a:t>
            </a:r>
          </a:p>
          <a:p>
            <a:endParaRPr lang="fr-FR" sz="1600" dirty="0" smtClean="0"/>
          </a:p>
          <a:p>
            <a:r>
              <a:rPr lang="fr-FR" dirty="0" smtClean="0"/>
              <a:t>Garde d’enfants                                              39</a:t>
            </a:r>
          </a:p>
          <a:p>
            <a:r>
              <a:rPr lang="fr-FR" dirty="0" smtClean="0"/>
              <a:t>Études primaires et secondaires                    40</a:t>
            </a:r>
          </a:p>
          <a:p>
            <a:r>
              <a:rPr lang="fr-FR" dirty="0" smtClean="0"/>
              <a:t>Éducation postsecondaire                              42</a:t>
            </a:r>
          </a:p>
          <a:p>
            <a:r>
              <a:rPr lang="fr-FR" dirty="0" smtClean="0"/>
              <a:t>Formation continue                                         44</a:t>
            </a:r>
          </a:p>
          <a:p>
            <a:r>
              <a:rPr lang="fr-FR" dirty="0" smtClean="0"/>
              <a:t>Formation linguistique                                    45</a:t>
            </a:r>
          </a:p>
          <a:p>
            <a:r>
              <a:rPr lang="fr-FR" dirty="0" smtClean="0"/>
              <a:t>Programmes de formation relais                    46</a:t>
            </a:r>
          </a:p>
          <a:p>
            <a:r>
              <a:rPr lang="fr-FR" dirty="0" smtClean="0"/>
              <a:t>Liste de vérification:: </a:t>
            </a:r>
          </a:p>
          <a:p>
            <a:r>
              <a:rPr lang="fr-FR" dirty="0" smtClean="0"/>
              <a:t>Éducation et formation professionnelle          47</a:t>
            </a:r>
            <a:endParaRPr lang="fr-FR" b="1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cxnSp>
        <p:nvCxnSpPr>
          <p:cNvPr id="18" name="Connecteur droit 17"/>
          <p:cNvCxnSpPr/>
          <p:nvPr/>
        </p:nvCxnSpPr>
        <p:spPr>
          <a:xfrm>
            <a:off x="2743200" y="3200400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7"/>
          <p:cNvGrpSpPr/>
          <p:nvPr/>
        </p:nvGrpSpPr>
        <p:grpSpPr>
          <a:xfrm rot="5400000">
            <a:off x="-3030560" y="3030564"/>
            <a:ext cx="6857960" cy="796842"/>
            <a:chOff x="245486" y="2218477"/>
            <a:chExt cx="4815768" cy="559555"/>
          </a:xfrm>
        </p:grpSpPr>
        <p:grpSp>
          <p:nvGrpSpPr>
            <p:cNvPr id="3" name="Group 36"/>
            <p:cNvGrpSpPr/>
            <p:nvPr/>
          </p:nvGrpSpPr>
          <p:grpSpPr>
            <a:xfrm>
              <a:off x="245486" y="2218477"/>
              <a:ext cx="4815768" cy="559555"/>
              <a:chOff x="245486" y="2146469"/>
              <a:chExt cx="4815768" cy="559555"/>
            </a:xfrm>
            <a:solidFill>
              <a:srgbClr val="74B23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ounded Rectangle 21"/>
              <p:cNvSpPr/>
              <p:nvPr/>
            </p:nvSpPr>
            <p:spPr>
              <a:xfrm>
                <a:off x="2225310" y="2146469"/>
                <a:ext cx="1123687" cy="559554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45486" y="2492902"/>
                <a:ext cx="4815768" cy="21312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2311139" y="2251136"/>
              <a:ext cx="1091365" cy="25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 smtClean="0">
                  <a:solidFill>
                    <a:schemeClr val="bg1"/>
                  </a:solidFill>
                </a:rPr>
                <a:t>SECTION 4</a:t>
              </a:r>
            </a:p>
          </p:txBody>
        </p:sp>
      </p:grp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67000" y="2286000"/>
            <a:ext cx="6477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Section 5 :</a:t>
            </a:r>
          </a:p>
          <a:p>
            <a:r>
              <a:rPr lang="fr-FR" sz="2400" b="1" dirty="0" smtClean="0"/>
              <a:t>Travailler et démarrer une entreprise    51</a:t>
            </a:r>
          </a:p>
          <a:p>
            <a:endParaRPr lang="fr-FR" sz="1600" dirty="0" smtClean="0"/>
          </a:p>
          <a:p>
            <a:r>
              <a:rPr lang="fr-FR" dirty="0" smtClean="0"/>
              <a:t>Documents relatifs au travail                        </a:t>
            </a:r>
            <a:r>
              <a:rPr lang="fr-FR" sz="1100" dirty="0" smtClean="0"/>
              <a:t> </a:t>
            </a:r>
            <a:r>
              <a:rPr lang="fr-FR" dirty="0" smtClean="0"/>
              <a:t> 53</a:t>
            </a:r>
          </a:p>
          <a:p>
            <a:r>
              <a:rPr lang="fr-FR" dirty="0" smtClean="0"/>
              <a:t>Recherche d’emploi                                     </a:t>
            </a:r>
            <a:r>
              <a:rPr lang="fr-FR" sz="1600" dirty="0" smtClean="0"/>
              <a:t>   </a:t>
            </a:r>
            <a:r>
              <a:rPr lang="fr-FR" dirty="0" smtClean="0"/>
              <a:t>55</a:t>
            </a:r>
          </a:p>
          <a:p>
            <a:r>
              <a:rPr lang="fr-FR" dirty="0" smtClean="0"/>
              <a:t>Droits en milieu de travail de l'Ontario            57</a:t>
            </a:r>
          </a:p>
          <a:p>
            <a:r>
              <a:rPr lang="fr-FR" dirty="0" smtClean="0"/>
              <a:t>Création d’entreprise                                      59</a:t>
            </a:r>
          </a:p>
          <a:p>
            <a:r>
              <a:rPr lang="fr-FR" dirty="0" smtClean="0"/>
              <a:t>Prestations et aide sociale                             </a:t>
            </a:r>
            <a:r>
              <a:rPr lang="fr-FR" sz="1400" dirty="0" smtClean="0"/>
              <a:t> </a:t>
            </a:r>
            <a:r>
              <a:rPr lang="fr-FR" dirty="0" smtClean="0"/>
              <a:t>60</a:t>
            </a:r>
          </a:p>
          <a:p>
            <a:r>
              <a:rPr lang="fr-FR" dirty="0" smtClean="0"/>
              <a:t>Liste de vérification : </a:t>
            </a:r>
          </a:p>
          <a:p>
            <a:r>
              <a:rPr lang="fr-FR" dirty="0" smtClean="0"/>
              <a:t>Travailler et démarrer une entreprise              62</a:t>
            </a:r>
            <a:endParaRPr lang="fr-FR" sz="2000" b="1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cxnSp>
        <p:nvCxnSpPr>
          <p:cNvPr id="18" name="Connecteur droit 17"/>
          <p:cNvCxnSpPr/>
          <p:nvPr/>
        </p:nvCxnSpPr>
        <p:spPr>
          <a:xfrm>
            <a:off x="2743200" y="3200400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7"/>
          <p:cNvGrpSpPr/>
          <p:nvPr/>
        </p:nvGrpSpPr>
        <p:grpSpPr>
          <a:xfrm rot="5400000">
            <a:off x="-3030560" y="3030564"/>
            <a:ext cx="6857960" cy="796842"/>
            <a:chOff x="245486" y="2218477"/>
            <a:chExt cx="4815768" cy="559555"/>
          </a:xfrm>
        </p:grpSpPr>
        <p:grpSp>
          <p:nvGrpSpPr>
            <p:cNvPr id="3" name="Group 36"/>
            <p:cNvGrpSpPr/>
            <p:nvPr/>
          </p:nvGrpSpPr>
          <p:grpSpPr>
            <a:xfrm>
              <a:off x="245486" y="2218477"/>
              <a:ext cx="4815768" cy="559555"/>
              <a:chOff x="245486" y="2146469"/>
              <a:chExt cx="4815768" cy="559555"/>
            </a:xfrm>
            <a:solidFill>
              <a:srgbClr val="74B23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ounded Rectangle 21"/>
              <p:cNvSpPr/>
              <p:nvPr/>
            </p:nvSpPr>
            <p:spPr>
              <a:xfrm>
                <a:off x="2653381" y="2146469"/>
                <a:ext cx="1123687" cy="559554"/>
              </a:xfrm>
              <a:prstGeom prst="round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45486" y="2492902"/>
                <a:ext cx="4815768" cy="213122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2739210" y="2251136"/>
              <a:ext cx="1091365" cy="25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 smtClean="0">
                  <a:solidFill>
                    <a:schemeClr val="bg1"/>
                  </a:solidFill>
                </a:rPr>
                <a:t>SECTION 5</a:t>
              </a:r>
            </a:p>
          </p:txBody>
        </p:sp>
      </p:grp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67000" y="2286000"/>
            <a:ext cx="6477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Section 6 :</a:t>
            </a:r>
          </a:p>
          <a:p>
            <a:r>
              <a:rPr lang="fr-FR" sz="2400" b="1" dirty="0" smtClean="0"/>
              <a:t>Services bancaires</a:t>
            </a:r>
          </a:p>
          <a:p>
            <a:r>
              <a:rPr lang="fr-FR" sz="2400" b="1" dirty="0" smtClean="0"/>
              <a:t>et finances personnelles          65</a:t>
            </a:r>
          </a:p>
          <a:p>
            <a:endParaRPr lang="fr-FR" sz="2400" dirty="0" smtClean="0"/>
          </a:p>
          <a:p>
            <a:r>
              <a:rPr lang="fr-FR" sz="2000" dirty="0" smtClean="0"/>
              <a:t>Services bancaires en Ontario               67</a:t>
            </a:r>
          </a:p>
          <a:p>
            <a:r>
              <a:rPr lang="fr-FR" sz="2000" dirty="0" smtClean="0"/>
              <a:t>Obtention de crédit en Ontario               68</a:t>
            </a:r>
          </a:p>
          <a:p>
            <a:r>
              <a:rPr lang="fr-FR" sz="2000" dirty="0" smtClean="0"/>
              <a:t>Imposition en Ontario                             69</a:t>
            </a:r>
            <a:endParaRPr lang="fr-FR" b="1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cxnSp>
        <p:nvCxnSpPr>
          <p:cNvPr id="18" name="Connecteur droit 17"/>
          <p:cNvCxnSpPr/>
          <p:nvPr/>
        </p:nvCxnSpPr>
        <p:spPr>
          <a:xfrm>
            <a:off x="2743200" y="3657600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7"/>
          <p:cNvGrpSpPr/>
          <p:nvPr/>
        </p:nvGrpSpPr>
        <p:grpSpPr>
          <a:xfrm rot="5400000">
            <a:off x="-3030560" y="3030564"/>
            <a:ext cx="6857960" cy="796842"/>
            <a:chOff x="245486" y="2218477"/>
            <a:chExt cx="4815768" cy="559555"/>
          </a:xfrm>
          <a:solidFill>
            <a:srgbClr val="512373"/>
          </a:solidFill>
        </p:grpSpPr>
        <p:grpSp>
          <p:nvGrpSpPr>
            <p:cNvPr id="3" name="Group 36"/>
            <p:cNvGrpSpPr/>
            <p:nvPr/>
          </p:nvGrpSpPr>
          <p:grpSpPr>
            <a:xfrm>
              <a:off x="245486" y="2218477"/>
              <a:ext cx="4815768" cy="559555"/>
              <a:chOff x="245486" y="2146469"/>
              <a:chExt cx="4815768" cy="559555"/>
            </a:xfrm>
            <a:grp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ounded Rectangle 21"/>
              <p:cNvSpPr/>
              <p:nvPr/>
            </p:nvSpPr>
            <p:spPr>
              <a:xfrm>
                <a:off x="2867414" y="2146469"/>
                <a:ext cx="1123687" cy="55955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45486" y="2492902"/>
                <a:ext cx="4815768" cy="213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2953245" y="2251136"/>
              <a:ext cx="1091365" cy="25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 smtClean="0">
                  <a:solidFill>
                    <a:schemeClr val="bg1"/>
                  </a:solidFill>
                </a:rPr>
                <a:t>SECTION 6</a:t>
              </a:r>
            </a:p>
          </p:txBody>
        </p:sp>
      </p:grp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67000" y="2286000"/>
            <a:ext cx="6477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Annexes: </a:t>
            </a:r>
          </a:p>
          <a:p>
            <a:r>
              <a:rPr lang="fr-FR" sz="2400" b="1" dirty="0" smtClean="0"/>
              <a:t>Plans d’action d’établissement             73</a:t>
            </a:r>
          </a:p>
          <a:p>
            <a:endParaRPr lang="fr-FR" sz="2400" b="1" dirty="0" smtClean="0"/>
          </a:p>
          <a:p>
            <a:r>
              <a:rPr lang="fr-FR" sz="1600" dirty="0" smtClean="0"/>
              <a:t>Plan d’action d’établissement 1 </a:t>
            </a:r>
          </a:p>
          <a:p>
            <a:r>
              <a:rPr lang="fr-FR" sz="1600" dirty="0" smtClean="0"/>
              <a:t>– Une approche à l’établissement sujet par sujet                      75</a:t>
            </a:r>
          </a:p>
          <a:p>
            <a:r>
              <a:rPr lang="fr-FR" sz="1600" dirty="0" smtClean="0"/>
              <a:t>Plan d’action d’établissement 2 – Cinq objectifs clés </a:t>
            </a:r>
          </a:p>
          <a:p>
            <a:r>
              <a:rPr lang="fr-FR" sz="1600" dirty="0" smtClean="0"/>
              <a:t>– Calendrier de planification des échéanciers                           79</a:t>
            </a:r>
          </a:p>
          <a:p>
            <a:r>
              <a:rPr lang="fr-FR" sz="1600" dirty="0" smtClean="0"/>
              <a:t>Plan d’action d’établissement 1 – Une approche à </a:t>
            </a:r>
          </a:p>
          <a:p>
            <a:r>
              <a:rPr lang="fr-FR" sz="1600" dirty="0" smtClean="0"/>
              <a:t>l’établissement sujet par sujet – Exemple                                 83</a:t>
            </a:r>
          </a:p>
          <a:p>
            <a:r>
              <a:rPr lang="fr-FR" sz="1600" dirty="0" smtClean="0"/>
              <a:t>Plan d’action d’établissement 2– Cinq objectifs clés – </a:t>
            </a:r>
          </a:p>
          <a:p>
            <a:r>
              <a:rPr lang="fr-FR" sz="1600" dirty="0" smtClean="0"/>
              <a:t>Calendrier de planification des échéanciers – Exemple            87</a:t>
            </a:r>
          </a:p>
          <a:p>
            <a:endParaRPr lang="fr-FR" sz="1600" b="1" dirty="0" smtClean="0"/>
          </a:p>
          <a:p>
            <a:r>
              <a:rPr lang="fr-FR" sz="1600" b="1" dirty="0" smtClean="0"/>
              <a:t>Index 91</a:t>
            </a:r>
            <a:endParaRPr lang="fr-FR" sz="2000" b="1" dirty="0" smtClean="0"/>
          </a:p>
        </p:txBody>
      </p:sp>
      <p:pic>
        <p:nvPicPr>
          <p:cNvPr id="15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7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cxnSp>
        <p:nvCxnSpPr>
          <p:cNvPr id="18" name="Connecteur droit 17"/>
          <p:cNvCxnSpPr/>
          <p:nvPr/>
        </p:nvCxnSpPr>
        <p:spPr>
          <a:xfrm>
            <a:off x="2743200" y="3200400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7"/>
          <p:cNvGrpSpPr/>
          <p:nvPr/>
        </p:nvGrpSpPr>
        <p:grpSpPr>
          <a:xfrm rot="5400000">
            <a:off x="-3030558" y="3030568"/>
            <a:ext cx="6857959" cy="796843"/>
            <a:chOff x="245486" y="2218476"/>
            <a:chExt cx="4815768" cy="559556"/>
          </a:xfrm>
          <a:solidFill>
            <a:srgbClr val="512373"/>
          </a:solidFill>
        </p:grpSpPr>
        <p:grpSp>
          <p:nvGrpSpPr>
            <p:cNvPr id="3" name="Group 36"/>
            <p:cNvGrpSpPr/>
            <p:nvPr/>
          </p:nvGrpSpPr>
          <p:grpSpPr>
            <a:xfrm>
              <a:off x="245486" y="2218476"/>
              <a:ext cx="4815768" cy="559556"/>
              <a:chOff x="245486" y="2146468"/>
              <a:chExt cx="4815768" cy="559556"/>
            </a:xfrm>
            <a:grp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ounded Rectangle 21"/>
              <p:cNvSpPr/>
              <p:nvPr/>
            </p:nvSpPr>
            <p:spPr>
              <a:xfrm>
                <a:off x="3348993" y="2146468"/>
                <a:ext cx="1123687" cy="559554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45486" y="2492902"/>
                <a:ext cx="4815768" cy="21312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3434823" y="2251136"/>
              <a:ext cx="1091365" cy="25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</a:rPr>
                <a:t>ANNEXES</a:t>
              </a:r>
              <a:endParaRPr lang="fr-CA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6843" y="1242059"/>
            <a:ext cx="23685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Contenu</a:t>
            </a:r>
            <a:endParaRPr lang="fr-CA" sz="1400" dirty="0" smtClean="0">
              <a:cs typeface="Arial" charset="0"/>
            </a:endParaRPr>
          </a:p>
          <a:p>
            <a:pPr lvl="0"/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600" y="2057400"/>
            <a:ext cx="39624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b="1" dirty="0" smtClean="0"/>
          </a:p>
          <a:p>
            <a:r>
              <a:rPr lang="fr-CA" sz="2000" b="1" dirty="0" smtClean="0"/>
              <a:t>Outils pour la planification </a:t>
            </a:r>
          </a:p>
          <a:p>
            <a:r>
              <a:rPr lang="fr-CA" sz="2000" b="1" dirty="0" smtClean="0"/>
              <a:t>du processus d’établissement</a:t>
            </a:r>
          </a:p>
          <a:p>
            <a:endParaRPr lang="fr-CA" sz="2000" dirty="0" smtClean="0"/>
          </a:p>
          <a:p>
            <a:r>
              <a:rPr lang="fr-CA" sz="2000" dirty="0" smtClean="0"/>
              <a:t>Plan d’action d’établissement </a:t>
            </a:r>
            <a:r>
              <a:rPr lang="fr-CA" sz="2000" b="1" dirty="0" smtClean="0"/>
              <a:t>1</a:t>
            </a:r>
            <a:r>
              <a:rPr lang="fr-CA" sz="2000" dirty="0" smtClean="0"/>
              <a:t> </a:t>
            </a:r>
          </a:p>
          <a:p>
            <a:r>
              <a:rPr lang="fr-CA" sz="2000" dirty="0" smtClean="0"/>
              <a:t>Une approche à l’établissement sujet par sujet </a:t>
            </a:r>
            <a:r>
              <a:rPr lang="fr-CA" sz="1600" b="1" dirty="0" smtClean="0">
                <a:solidFill>
                  <a:srgbClr val="74B230"/>
                </a:solidFill>
              </a:rPr>
              <a:t>WB.75</a:t>
            </a:r>
            <a:r>
              <a:rPr lang="fr-CA" sz="1600" b="1" dirty="0" smtClean="0"/>
              <a:t> </a:t>
            </a:r>
            <a:endParaRPr lang="fr-CA" sz="2000" b="1" dirty="0" smtClean="0"/>
          </a:p>
          <a:p>
            <a:pPr marL="266700" indent="-266700">
              <a:buFont typeface="Arial"/>
              <a:buChar char="•"/>
            </a:pPr>
            <a:endParaRPr lang="en-US" sz="2000" dirty="0" smtClean="0"/>
          </a:p>
        </p:txBody>
      </p:sp>
      <p:pic>
        <p:nvPicPr>
          <p:cNvPr id="13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5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22317">
            <a:off x="4631014" y="1797050"/>
            <a:ext cx="5748960" cy="5245100"/>
          </a:xfrm>
          <a:prstGeom prst="rect">
            <a:avLst/>
          </a:prstGeom>
          <a:effectLst>
            <a:outerShdw blurRad="50800" dist="38100" dir="1332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Rectangle 16"/>
          <p:cNvSpPr/>
          <p:nvPr/>
        </p:nvSpPr>
        <p:spPr>
          <a:xfrm>
            <a:off x="2590800" y="1242059"/>
            <a:ext cx="23229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 smtClean="0">
                <a:solidFill>
                  <a:schemeClr val="bg1">
                    <a:lumMod val="65000"/>
                  </a:schemeClr>
                </a:solidFill>
              </a:rPr>
              <a:t>Annexes</a:t>
            </a:r>
            <a:endParaRPr lang="fr-FR" sz="4400" b="1" dirty="0" smtClean="0"/>
          </a:p>
          <a:p>
            <a:pPr lvl="0"/>
            <a:endParaRPr lang="en-US" sz="1400" dirty="0">
              <a:cs typeface="Arial" charset="0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600" y="2057400"/>
            <a:ext cx="39624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b="1" dirty="0" smtClean="0"/>
          </a:p>
          <a:p>
            <a:r>
              <a:rPr lang="fr-CA" sz="2000" b="1" dirty="0" smtClean="0"/>
              <a:t>Outils pour la planification</a:t>
            </a:r>
          </a:p>
          <a:p>
            <a:r>
              <a:rPr lang="fr-CA" sz="2000" b="1" dirty="0" smtClean="0"/>
              <a:t>du processus d’établissement</a:t>
            </a:r>
          </a:p>
          <a:p>
            <a:pPr marL="266700" indent="-266700"/>
            <a:endParaRPr lang="fr-CA" sz="2000" dirty="0" smtClean="0"/>
          </a:p>
          <a:p>
            <a:r>
              <a:rPr lang="fr-CA" sz="2000" dirty="0" smtClean="0"/>
              <a:t>Plan d’action d’établissement </a:t>
            </a:r>
            <a:r>
              <a:rPr lang="fr-CA" sz="2000" b="1" dirty="0" smtClean="0"/>
              <a:t>2</a:t>
            </a:r>
            <a:r>
              <a:rPr lang="fr-CA" sz="2000" dirty="0" smtClean="0"/>
              <a:t> – Cinq objectifs clés – Calendrier de planification des échéanciers </a:t>
            </a:r>
            <a:r>
              <a:rPr lang="fr-CA" sz="1400" b="1" dirty="0" smtClean="0">
                <a:solidFill>
                  <a:srgbClr val="74B230"/>
                </a:solidFill>
              </a:rPr>
              <a:t>WB.79</a:t>
            </a:r>
            <a:endParaRPr lang="fr-CA" sz="2000" b="1" dirty="0">
              <a:solidFill>
                <a:srgbClr val="74B230"/>
              </a:solidFill>
            </a:endParaRPr>
          </a:p>
        </p:txBody>
      </p:sp>
      <p:pic>
        <p:nvPicPr>
          <p:cNvPr id="13" name="Picture 8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04665"/>
            <a:ext cx="1017214" cy="1008112"/>
          </a:xfrm>
          <a:prstGeom prst="rect">
            <a:avLst/>
          </a:prstGeom>
        </p:spPr>
      </p:pic>
      <p:pic>
        <p:nvPicPr>
          <p:cNvPr id="15" name="Picture 9" descr="O2O_arrow_circle_yello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008112" cy="100811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2489200"/>
            <a:ext cx="6068690" cy="4368800"/>
          </a:xfrm>
          <a:prstGeom prst="rect">
            <a:avLst/>
          </a:prstGeom>
          <a:effectLst>
            <a:outerShdw blurRad="50800" dist="38100" dir="1446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2590800" y="1242059"/>
            <a:ext cx="23229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 smtClean="0">
                <a:solidFill>
                  <a:schemeClr val="bg1">
                    <a:lumMod val="65000"/>
                  </a:schemeClr>
                </a:solidFill>
              </a:rPr>
              <a:t>Annexes</a:t>
            </a:r>
            <a:endParaRPr lang="fr-FR" sz="4400" b="1" dirty="0" smtClean="0"/>
          </a:p>
          <a:p>
            <a:pPr lvl="0"/>
            <a:endParaRPr lang="en-US" sz="1400" dirty="0">
              <a:cs typeface="Arial" charset="0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2691880" y="457200"/>
            <a:ext cx="7442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4800" b="1" dirty="0" smtClean="0">
                <a:cs typeface="Arial" charset="0"/>
              </a:rPr>
              <a:t>Guide d’orientation</a:t>
            </a:r>
            <a:endParaRPr lang="fr-CA" sz="4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733256"/>
            <a:ext cx="3347864" cy="11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329" y="881336"/>
            <a:ext cx="8440671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O2O_Icon_workboo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6268" y="620688"/>
            <a:ext cx="726581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667000" y="2667492"/>
            <a:ext cx="487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0" indent="-177800" fontAlgn="auto">
              <a:spcBef>
                <a:spcPts val="0"/>
              </a:spcBef>
              <a:spcAft>
                <a:spcPts val="0"/>
              </a:spcAft>
              <a:buClr>
                <a:srgbClr val="4F81BD">
                  <a:lumMod val="50000"/>
                </a:srgbClr>
              </a:buClr>
              <a:buSzPct val="100000"/>
              <a:defRPr/>
            </a:pPr>
            <a:r>
              <a:rPr lang="fr-FR" dirty="0" smtClean="0"/>
              <a:t>Hébergé par OCASI via </a:t>
            </a:r>
            <a:r>
              <a:rPr lang="fr-FR" dirty="0" err="1" smtClean="0"/>
              <a:t>Etablissement.Org</a:t>
            </a:r>
            <a:endParaRPr lang="fr-FR" dirty="0" smtClean="0"/>
          </a:p>
        </p:txBody>
      </p:sp>
      <p:sp>
        <p:nvSpPr>
          <p:cNvPr id="36" name="Rectangle à coins arrondis 35"/>
          <p:cNvSpPr/>
          <p:nvPr/>
        </p:nvSpPr>
        <p:spPr>
          <a:xfrm>
            <a:off x="304800" y="3505200"/>
            <a:ext cx="2514600" cy="914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95250" dist="88900" dir="135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7" descr="O2O_arrow_circle_blu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639740"/>
            <a:ext cx="609600" cy="609600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2895600" y="3586624"/>
            <a:ext cx="6248400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/>
              <a:buChar char="•"/>
              <a:defRPr/>
            </a:pPr>
            <a:r>
              <a:rPr lang="fr-FR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Même contenu </a:t>
            </a:r>
            <a:r>
              <a:rPr lang="fr-FR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couvert dans les trois outils O2O</a:t>
            </a: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/>
              <a:buChar char="•"/>
              <a:defRPr/>
            </a:pPr>
            <a:endParaRPr lang="fr-FR" sz="105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/>
              <a:buChar char="•"/>
              <a:defRPr/>
            </a:pPr>
            <a:r>
              <a:rPr lang="fr-FR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Liste de </a:t>
            </a:r>
            <a:r>
              <a:rPr lang="fr-FR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liens utiles</a:t>
            </a: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/>
              <a:buChar char="•"/>
              <a:defRPr/>
            </a:pPr>
            <a:endParaRPr lang="fr-FR" sz="11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/>
              <a:buChar char="•"/>
              <a:defRPr/>
            </a:pPr>
            <a:r>
              <a:rPr lang="fr-FR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Calendrier</a:t>
            </a:r>
            <a:r>
              <a:rPr lang="fr-FR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des ateliers / Inscription</a:t>
            </a: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/>
              <a:buChar char="•"/>
              <a:defRPr/>
            </a:pPr>
            <a:endParaRPr lang="fr-FR" sz="11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/>
              <a:buChar char="•"/>
              <a:defRPr/>
            </a:pPr>
            <a:r>
              <a:rPr lang="fr-FR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Liste des </a:t>
            </a:r>
            <a:r>
              <a:rPr lang="fr-FR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points de distribution </a:t>
            </a:r>
            <a:r>
              <a:rPr lang="fr-FR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 cartables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1219200" y="3639740"/>
            <a:ext cx="1295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rgbClr val="4F81BD">
                  <a:lumMod val="50000"/>
                </a:srgbClr>
              </a:buClr>
              <a:buSzPct val="100000"/>
              <a:defRPr/>
            </a:pPr>
            <a:r>
              <a:rPr lang="fr-FR" b="1" dirty="0" smtClean="0"/>
              <a:t>Site Web public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2555776" y="476672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B0F0"/>
                </a:solidFill>
                <a:cs typeface="Arial" charset="0"/>
              </a:rPr>
              <a:t>Site Web</a:t>
            </a:r>
            <a:endParaRPr lang="en-US" sz="5400" b="1" dirty="0">
              <a:solidFill>
                <a:srgbClr val="00B0F0"/>
              </a:solidFill>
              <a:cs typeface="Arial" charset="0"/>
            </a:endParaRPr>
          </a:p>
        </p:txBody>
      </p:sp>
      <p:pic>
        <p:nvPicPr>
          <p:cNvPr id="14" name="Picture 8" descr="O2O_Icon_we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76672"/>
            <a:ext cx="1005096" cy="1008112"/>
          </a:xfrm>
          <a:prstGeom prst="rect">
            <a:avLst/>
          </a:prstGeom>
        </p:spPr>
      </p:pic>
      <p:pic>
        <p:nvPicPr>
          <p:cNvPr id="15" name="Picture 7" descr="O2O_arrow_circle_blu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476672"/>
            <a:ext cx="1008112" cy="1008112"/>
          </a:xfrm>
          <a:prstGeom prst="rect">
            <a:avLst/>
          </a:prstGeom>
        </p:spPr>
      </p:pic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609600" y="1701225"/>
            <a:ext cx="7632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Rounded MT Bold" pitchFamily="34" charset="0"/>
                <a:cs typeface="Arial" charset="0"/>
              </a:rPr>
              <a:t>www.orientation</a:t>
            </a:r>
            <a:r>
              <a:rPr lang="en-US" sz="3200" dirty="0" smtClean="0">
                <a:solidFill>
                  <a:srgbClr val="00B0F0"/>
                </a:solidFill>
                <a:latin typeface="Arial Rounded MT Bold" pitchFamily="34" charset="0"/>
                <a:cs typeface="Arial" charset="0"/>
              </a:rPr>
              <a:t>ontario</a:t>
            </a:r>
            <a:r>
              <a:rPr lang="en-US" sz="3200" dirty="0" smtClean="0">
                <a:latin typeface="Arial Rounded MT Bold" pitchFamily="34" charset="0"/>
                <a:cs typeface="Arial" charset="0"/>
              </a:rPr>
              <a:t>.ca</a:t>
            </a:r>
            <a:endParaRPr lang="en-US" sz="3200" dirty="0">
              <a:latin typeface="Arial Rounded MT Bold" pitchFamily="34" charset="0"/>
              <a:cs typeface="Arial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42320" y="1320225"/>
            <a:ext cx="61206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Rounded MT Bold" pitchFamily="34" charset="0"/>
                <a:cs typeface="Arial" charset="0"/>
              </a:rPr>
              <a:t>www.l</a:t>
            </a:r>
            <a:r>
              <a:rPr lang="en-US" sz="3200" dirty="0" smtClean="0">
                <a:solidFill>
                  <a:srgbClr val="00B0F0"/>
                </a:solidFill>
                <a:latin typeface="Arial Rounded MT Bold" pitchFamily="34" charset="0"/>
                <a:cs typeface="Arial" charset="0"/>
              </a:rPr>
              <a:t>ontario</a:t>
            </a:r>
            <a:r>
              <a:rPr lang="en-US" sz="3200" dirty="0" smtClean="0">
                <a:latin typeface="Arial Rounded MT Bold" pitchFamily="34" charset="0"/>
                <a:cs typeface="Arial" charset="0"/>
              </a:rPr>
              <a:t>cest</a:t>
            </a:r>
            <a:r>
              <a:rPr lang="en-US" sz="3200" dirty="0" smtClean="0">
                <a:solidFill>
                  <a:srgbClr val="00B0F0"/>
                </a:solidFill>
                <a:latin typeface="Arial Rounded MT Bold" pitchFamily="34" charset="0"/>
                <a:cs typeface="Arial" charset="0"/>
              </a:rPr>
              <a:t>chez</a:t>
            </a:r>
            <a:r>
              <a:rPr lang="en-US" sz="3200" dirty="0" smtClean="0">
                <a:latin typeface="Arial Rounded MT Bold" pitchFamily="34" charset="0"/>
                <a:cs typeface="Arial" charset="0"/>
              </a:rPr>
              <a:t>moi.ca</a:t>
            </a:r>
            <a:endParaRPr lang="en-US" sz="3200" dirty="0">
              <a:latin typeface="Arial Rounded MT Bold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7" descr="O2O_logo_CMYK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5949280"/>
            <a:ext cx="2337726" cy="74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0" y="1889537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cs typeface="Arial" charset="0"/>
              </a:rPr>
              <a:t>Site Web</a:t>
            </a:r>
            <a:endParaRPr lang="en-US" sz="8000" b="1" dirty="0">
              <a:solidFill>
                <a:srgbClr val="00B0F0"/>
              </a:solidFill>
              <a:cs typeface="Arial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49154">
            <a:off x="4982620" y="3151572"/>
            <a:ext cx="6073460" cy="41303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O2O_Icon_we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382463"/>
            <a:ext cx="1440160" cy="1444483"/>
          </a:xfrm>
          <a:prstGeom prst="rect">
            <a:avLst/>
          </a:prstGeom>
        </p:spPr>
      </p:pic>
      <p:pic>
        <p:nvPicPr>
          <p:cNvPr id="7" name="Picture 6" descr="O2O_arrow_circle_blu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404664"/>
            <a:ext cx="1440160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er 72"/>
          <p:cNvGrpSpPr/>
          <p:nvPr/>
        </p:nvGrpSpPr>
        <p:grpSpPr>
          <a:xfrm>
            <a:off x="304800" y="2057400"/>
            <a:ext cx="3048000" cy="914400"/>
            <a:chOff x="1524000" y="1981200"/>
            <a:chExt cx="3048000" cy="914400"/>
          </a:xfrm>
        </p:grpSpPr>
        <p:grpSp>
          <p:nvGrpSpPr>
            <p:cNvPr id="67" name="Grouper 66"/>
            <p:cNvGrpSpPr/>
            <p:nvPr/>
          </p:nvGrpSpPr>
          <p:grpSpPr>
            <a:xfrm>
              <a:off x="1524000" y="1981200"/>
              <a:ext cx="3048000" cy="914400"/>
              <a:chOff x="1447800" y="1905000"/>
              <a:chExt cx="3048000" cy="914400"/>
            </a:xfrm>
          </p:grpSpPr>
          <p:sp>
            <p:nvSpPr>
              <p:cNvPr id="68" name="Rectangle à coins arrondis 67"/>
              <p:cNvSpPr/>
              <p:nvPr/>
            </p:nvSpPr>
            <p:spPr>
              <a:xfrm>
                <a:off x="1447800" y="1905000"/>
                <a:ext cx="3048000" cy="914400"/>
              </a:xfrm>
              <a:prstGeom prst="roundRect">
                <a:avLst/>
              </a:prstGeom>
              <a:solidFill>
                <a:srgbClr val="00A4DE"/>
              </a:solidFill>
              <a:ln>
                <a:noFill/>
              </a:ln>
              <a:effectLst>
                <a:outerShdw blurRad="95250" dist="88900" dir="135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Ellipse 68"/>
              <p:cNvSpPr/>
              <p:nvPr/>
            </p:nvSpPr>
            <p:spPr>
              <a:xfrm>
                <a:off x="1600200" y="2057400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76200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0" name="Picture 7" descr="O2O_arrow_circle_blue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600200" y="2057400"/>
                <a:ext cx="609600" cy="609600"/>
              </a:xfrm>
              <a:prstGeom prst="rect">
                <a:avLst/>
              </a:prstGeom>
              <a:noFill/>
            </p:spPr>
          </p:pic>
        </p:grpSp>
        <p:sp>
          <p:nvSpPr>
            <p:cNvPr id="47" name="TextBox 16"/>
            <p:cNvSpPr txBox="1"/>
            <p:nvPr/>
          </p:nvSpPr>
          <p:spPr>
            <a:xfrm>
              <a:off x="2438400" y="2209800"/>
              <a:ext cx="19812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6700" indent="-266700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fr-FR" sz="2000" b="1" dirty="0" smtClean="0"/>
                <a:t>Espace client</a:t>
              </a:r>
              <a:r>
                <a:rPr lang="fr-FR" sz="2000" dirty="0" smtClean="0"/>
                <a:t> </a:t>
              </a:r>
              <a:endParaRPr lang="en-CA" sz="2000" b="1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1" name="Espace réservé du contenu 2"/>
          <p:cNvSpPr>
            <a:spLocks noGrp="1"/>
          </p:cNvSpPr>
          <p:nvPr>
            <p:ph idx="4294967295"/>
          </p:nvPr>
        </p:nvSpPr>
        <p:spPr>
          <a:xfrm>
            <a:off x="3813448" y="2000597"/>
            <a:ext cx="6397352" cy="3257203"/>
          </a:xfrm>
        </p:spPr>
        <p:txBody>
          <a:bodyPr>
            <a:noAutofit/>
          </a:bodyPr>
          <a:lstStyle/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fr-CA" sz="2400" dirty="0" smtClean="0">
                <a:latin typeface="Arial" pitchFamily="34" charset="0"/>
                <a:cs typeface="Arial" pitchFamily="34" charset="0"/>
              </a:rPr>
              <a:t>Création d’un </a:t>
            </a:r>
            <a:r>
              <a:rPr lang="fr-CA" sz="2400" b="1" dirty="0" smtClean="0">
                <a:latin typeface="Arial" pitchFamily="34" charset="0"/>
                <a:cs typeface="Arial" pitchFamily="34" charset="0"/>
              </a:rPr>
              <a:t>compte </a:t>
            </a:r>
            <a:r>
              <a:rPr lang="fr-CA" sz="2400" dirty="0" smtClean="0">
                <a:latin typeface="Arial" pitchFamily="34" charset="0"/>
                <a:cs typeface="Arial" pitchFamily="34" charset="0"/>
              </a:rPr>
              <a:t>sécurisé</a:t>
            </a:r>
            <a:endParaRPr lang="fr-CA" sz="2400" b="1" dirty="0" smtClean="0">
              <a:solidFill>
                <a:srgbClr val="00A4DE"/>
              </a:solidFill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endParaRPr lang="fr-CA" sz="2400" dirty="0" smtClean="0"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fr-CA" sz="2400" dirty="0" smtClean="0">
                <a:latin typeface="Arial" pitchFamily="34" charset="0"/>
                <a:cs typeface="Arial" pitchFamily="34" charset="0"/>
              </a:rPr>
              <a:t>Modèles et gabarits de </a:t>
            </a:r>
            <a:r>
              <a:rPr lang="fr-CA" sz="2400" b="1" dirty="0" smtClean="0">
                <a:latin typeface="Arial" pitchFamily="34" charset="0"/>
                <a:cs typeface="Arial" pitchFamily="34" charset="0"/>
              </a:rPr>
              <a:t>plan d’établissement</a:t>
            </a: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endParaRPr lang="fr-CA" sz="2400" dirty="0" smtClean="0"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fr-CA" sz="2400" b="1" dirty="0" smtClean="0">
                <a:latin typeface="Arial" pitchFamily="34" charset="0"/>
                <a:cs typeface="Arial" pitchFamily="34" charset="0"/>
              </a:rPr>
              <a:t>Listes de </a:t>
            </a:r>
            <a:r>
              <a:rPr lang="fr-CA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contrôle/</a:t>
            </a:r>
            <a:r>
              <a:rPr lang="fr-CA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CA" sz="2400" dirty="0" smtClean="0">
                <a:latin typeface="Arial" pitchFamily="34" charset="0"/>
                <a:cs typeface="Arial" pitchFamily="34" charset="0"/>
              </a:rPr>
              <a:t>vérification</a:t>
            </a: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endParaRPr lang="fr-CA" sz="2400" dirty="0" smtClean="0"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•"/>
              <a:defRPr/>
            </a:pPr>
            <a:r>
              <a:rPr lang="fr-CA" sz="2400" b="1" dirty="0" smtClean="0">
                <a:latin typeface="Arial" pitchFamily="34" charset="0"/>
                <a:cs typeface="Arial" pitchFamily="34" charset="0"/>
              </a:rPr>
              <a:t>Forum de discussion </a:t>
            </a:r>
            <a:r>
              <a:rPr lang="fr-CA" sz="2400" dirty="0" smtClean="0">
                <a:latin typeface="Arial" pitchFamily="34" charset="0"/>
                <a:cs typeface="Arial" pitchFamily="34" charset="0"/>
              </a:rPr>
              <a:t>sur </a:t>
            </a:r>
            <a:r>
              <a:rPr lang="fr-CA" sz="2400" dirty="0" err="1" smtClean="0">
                <a:latin typeface="Arial" pitchFamily="34" charset="0"/>
                <a:cs typeface="Arial" pitchFamily="34" charset="0"/>
              </a:rPr>
              <a:t>Etablissement.org</a:t>
            </a:r>
            <a:endParaRPr lang="fr-CA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2555776" y="476672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B0F0"/>
                </a:solidFill>
                <a:cs typeface="Arial" charset="0"/>
              </a:rPr>
              <a:t>Site Web</a:t>
            </a:r>
            <a:endParaRPr lang="en-US" sz="5400" b="1" dirty="0">
              <a:solidFill>
                <a:srgbClr val="00B0F0"/>
              </a:solidFill>
              <a:cs typeface="Arial" charset="0"/>
            </a:endParaRPr>
          </a:p>
        </p:txBody>
      </p:sp>
      <p:pic>
        <p:nvPicPr>
          <p:cNvPr id="13" name="Picture 8" descr="O2O_Icon_we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76672"/>
            <a:ext cx="1005096" cy="1008112"/>
          </a:xfrm>
          <a:prstGeom prst="rect">
            <a:avLst/>
          </a:prstGeom>
        </p:spPr>
      </p:pic>
      <p:pic>
        <p:nvPicPr>
          <p:cNvPr id="14" name="Picture 7" descr="O2O_arrow_circle_blu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476672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891336" y="1343084"/>
            <a:ext cx="4176464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smtClean="0">
                <a:solidFill>
                  <a:srgbClr val="000000"/>
                </a:solidFill>
              </a:rPr>
              <a:t>Éducation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Entrepreneuriat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Formation linguistique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Logement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Loisirs et vie communautaire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Organismes communautaires 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Programmes de formation relais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Programmes et services destinés aux nouveaux arrivants 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Recherche d’emploi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Services bancaires et finances personnelles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Services de communication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Services juridiques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Soins de santé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fr-CA" dirty="0" smtClean="0">
                <a:solidFill>
                  <a:srgbClr val="000000"/>
                </a:solidFill>
              </a:rPr>
              <a:t>Transport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1619672" y="381000"/>
            <a:ext cx="71433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5400" b="1" dirty="0" smtClean="0">
                <a:cs typeface="Arial" charset="0"/>
              </a:rPr>
              <a:t>Les sujets couverts </a:t>
            </a:r>
            <a:endParaRPr lang="fr-CA" sz="5400" b="1" dirty="0">
              <a:cs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à coins arrondis 42"/>
          <p:cNvSpPr/>
          <p:nvPr/>
        </p:nvSpPr>
        <p:spPr>
          <a:xfrm>
            <a:off x="304800" y="2057400"/>
            <a:ext cx="3276600" cy="914400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95250" dist="88900" dir="135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Ellipse 56"/>
          <p:cNvSpPr/>
          <p:nvPr/>
        </p:nvSpPr>
        <p:spPr>
          <a:xfrm>
            <a:off x="457200" y="2209800"/>
            <a:ext cx="609600" cy="609600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7" descr="O2O_arrow_circle_blu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209800"/>
            <a:ext cx="609600" cy="609600"/>
          </a:xfrm>
          <a:prstGeom prst="rect">
            <a:avLst/>
          </a:prstGeom>
          <a:noFill/>
        </p:spPr>
      </p:pic>
      <p:sp>
        <p:nvSpPr>
          <p:cNvPr id="48" name="TextBox 16"/>
          <p:cNvSpPr txBox="1"/>
          <p:nvPr/>
        </p:nvSpPr>
        <p:spPr>
          <a:xfrm>
            <a:off x="1143000" y="2173069"/>
            <a:ext cx="2438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fr-FR" b="1" dirty="0" smtClean="0">
                <a:solidFill>
                  <a:srgbClr val="02B9FF"/>
                </a:solidFill>
                <a:latin typeface="Arial" pitchFamily="34" charset="0"/>
                <a:cs typeface="Arial" pitchFamily="34" charset="0"/>
              </a:rPr>
              <a:t>Espace sécurisé pour les animateurs</a:t>
            </a:r>
          </a:p>
        </p:txBody>
      </p:sp>
      <p:sp>
        <p:nvSpPr>
          <p:cNvPr id="22" name="Espace réservé du contenu 2"/>
          <p:cNvSpPr>
            <a:spLocks noGrp="1"/>
          </p:cNvSpPr>
          <p:nvPr>
            <p:ph idx="4294967295"/>
          </p:nvPr>
        </p:nvSpPr>
        <p:spPr>
          <a:xfrm>
            <a:off x="3886200" y="2057400"/>
            <a:ext cx="4876800" cy="3257203"/>
          </a:xfrm>
        </p:spPr>
        <p:txBody>
          <a:bodyPr>
            <a:noAutofit/>
          </a:bodyPr>
          <a:lstStyle/>
          <a:p>
            <a:pPr marL="273050" indent="-273050">
              <a:spcBef>
                <a:spcPts val="0"/>
              </a:spcBef>
              <a:buClr>
                <a:srgbClr val="254061"/>
              </a:buClr>
            </a:pPr>
            <a:r>
              <a:rPr lang="fr-CA" sz="2400" b="1" dirty="0" smtClean="0">
                <a:latin typeface="Arial"/>
                <a:ea typeface="Arial" charset="0"/>
                <a:cs typeface="Arial"/>
              </a:rPr>
              <a:t>Inscription</a:t>
            </a:r>
            <a:r>
              <a:rPr lang="fr-CA" sz="2400" dirty="0" smtClean="0">
                <a:latin typeface="Arial"/>
                <a:ea typeface="Arial" charset="0"/>
                <a:cs typeface="Arial"/>
              </a:rPr>
              <a:t> pour les participants aux ateliers</a:t>
            </a:r>
          </a:p>
          <a:p>
            <a:pPr marL="273050" indent="-273050">
              <a:spcBef>
                <a:spcPts val="0"/>
              </a:spcBef>
              <a:buClr>
                <a:srgbClr val="254061"/>
              </a:buClr>
              <a:buNone/>
            </a:pPr>
            <a:r>
              <a:rPr lang="fr-CA" sz="2400" dirty="0" smtClean="0">
                <a:latin typeface="Arial"/>
                <a:ea typeface="Arial" charset="0"/>
                <a:cs typeface="Arial"/>
              </a:rPr>
              <a:t> </a:t>
            </a:r>
          </a:p>
          <a:p>
            <a:pPr marL="273050" indent="-273050">
              <a:spcBef>
                <a:spcPts val="0"/>
              </a:spcBef>
              <a:buClr>
                <a:srgbClr val="254061"/>
              </a:buClr>
            </a:pPr>
            <a:r>
              <a:rPr lang="fr-CA" sz="2400" b="1" dirty="0" smtClean="0">
                <a:latin typeface="Arial"/>
                <a:ea typeface="Arial" charset="0"/>
                <a:cs typeface="Arial"/>
              </a:rPr>
              <a:t>Entrée de données </a:t>
            </a:r>
            <a:r>
              <a:rPr lang="fr-CA" sz="2400" dirty="0" smtClean="0">
                <a:latin typeface="Arial"/>
                <a:ea typeface="Arial" charset="0"/>
                <a:cs typeface="Arial"/>
              </a:rPr>
              <a:t>démographiques </a:t>
            </a:r>
            <a:r>
              <a:rPr lang="fr-CA" sz="2400" dirty="0" smtClean="0">
                <a:solidFill>
                  <a:srgbClr val="000000"/>
                </a:solidFill>
                <a:latin typeface="Arial"/>
                <a:ea typeface="Arial" charset="0"/>
                <a:cs typeface="Arial"/>
              </a:rPr>
              <a:t>des</a:t>
            </a:r>
            <a:r>
              <a:rPr lang="fr-CA" sz="2400" dirty="0" smtClean="0">
                <a:solidFill>
                  <a:srgbClr val="FF0000"/>
                </a:solidFill>
                <a:latin typeface="Arial"/>
                <a:ea typeface="Arial" charset="0"/>
                <a:cs typeface="Arial"/>
              </a:rPr>
              <a:t> </a:t>
            </a:r>
            <a:r>
              <a:rPr lang="fr-CA" sz="2400" dirty="0" smtClean="0">
                <a:latin typeface="Arial"/>
                <a:ea typeface="Arial" charset="0"/>
                <a:cs typeface="Arial"/>
              </a:rPr>
              <a:t>clients</a:t>
            </a:r>
            <a:endParaRPr lang="en-US" sz="2400" dirty="0" smtClean="0">
              <a:latin typeface="Arial"/>
              <a:cs typeface="Arial"/>
            </a:endParaRPr>
          </a:p>
          <a:p>
            <a:pPr marL="266700" indent="-266700">
              <a:spcBef>
                <a:spcPts val="0"/>
              </a:spcBef>
            </a:pPr>
            <a:endParaRPr lang="en-US" sz="2400" dirty="0" smtClean="0">
              <a:latin typeface="Arial"/>
              <a:cs typeface="Arial"/>
            </a:endParaRPr>
          </a:p>
          <a:p>
            <a:pPr marL="266700" indent="-266700">
              <a:spcBef>
                <a:spcPts val="0"/>
              </a:spcBef>
            </a:pPr>
            <a:r>
              <a:rPr lang="en-US" sz="2400" b="1" dirty="0" smtClean="0">
                <a:latin typeface="Arial"/>
                <a:cs typeface="Arial"/>
              </a:rPr>
              <a:t>Forum de discussion </a:t>
            </a:r>
          </a:p>
          <a:p>
            <a:pPr marL="266700" indent="-266700">
              <a:spcBef>
                <a:spcPts val="0"/>
              </a:spcBef>
            </a:pPr>
            <a:endParaRPr lang="en-US" sz="2400" dirty="0" smtClean="0">
              <a:latin typeface="Arial"/>
              <a:cs typeface="Arial"/>
            </a:endParaRPr>
          </a:p>
          <a:p>
            <a:pPr marL="266700" indent="-266700">
              <a:spcBef>
                <a:spcPts val="0"/>
              </a:spcBef>
            </a:pPr>
            <a:r>
              <a:rPr lang="fr-FR" sz="2400" b="1" dirty="0" smtClean="0">
                <a:latin typeface="Arial"/>
                <a:cs typeface="Arial"/>
              </a:rPr>
              <a:t>Information statistique</a:t>
            </a:r>
            <a:endParaRPr lang="en-US" sz="2400" b="1" dirty="0" smtClean="0">
              <a:latin typeface="Arial"/>
              <a:cs typeface="Arial"/>
            </a:endParaRPr>
          </a:p>
          <a:p>
            <a:pPr lvl="0">
              <a:spcBef>
                <a:spcPts val="0"/>
              </a:spcBef>
            </a:pP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2555776" y="476672"/>
            <a:ext cx="52565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B0F0"/>
                </a:solidFill>
                <a:cs typeface="Arial" charset="0"/>
              </a:rPr>
              <a:t>Site Web</a:t>
            </a:r>
            <a:endParaRPr lang="en-US" sz="5400" b="1" dirty="0">
              <a:solidFill>
                <a:srgbClr val="00B0F0"/>
              </a:solidFill>
              <a:cs typeface="Arial" charset="0"/>
            </a:endParaRPr>
          </a:p>
        </p:txBody>
      </p:sp>
      <p:pic>
        <p:nvPicPr>
          <p:cNvPr id="12" name="Picture 8" descr="O2O_Icon_we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76672"/>
            <a:ext cx="1005096" cy="1008112"/>
          </a:xfrm>
          <a:prstGeom prst="rect">
            <a:avLst/>
          </a:prstGeom>
        </p:spPr>
      </p:pic>
      <p:pic>
        <p:nvPicPr>
          <p:cNvPr id="13" name="Picture 7" descr="O2O_arrow_circle_blu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476672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733256"/>
            <a:ext cx="3347864" cy="11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918654"/>
            <a:ext cx="8865980" cy="5939346"/>
          </a:xfrm>
          <a:prstGeom prst="rect">
            <a:avLst/>
          </a:prstGeom>
          <a:effectLst>
            <a:outerShdw blurRad="180975" dist="38100" dir="1524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O2O_Icon_we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548680"/>
            <a:ext cx="717926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340768"/>
            <a:ext cx="1584176" cy="1584176"/>
          </a:xfrm>
          <a:prstGeom prst="rect">
            <a:avLst/>
          </a:prstGeom>
        </p:spPr>
      </p:pic>
      <p:pic>
        <p:nvPicPr>
          <p:cNvPr id="7" name="Picture 6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412776"/>
            <a:ext cx="1584176" cy="1584176"/>
          </a:xfrm>
          <a:prstGeom prst="rect">
            <a:avLst/>
          </a:prstGeom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2133600" y="2895600"/>
            <a:ext cx="4648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80C535"/>
                </a:solidFill>
                <a:cs typeface="Arial" charset="0"/>
              </a:rPr>
              <a:t>Ateliers</a:t>
            </a:r>
            <a:endParaRPr lang="en-US" sz="8800" b="1" dirty="0">
              <a:solidFill>
                <a:srgbClr val="80C535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2"/>
          <p:cNvSpPr>
            <a:spLocks noGrp="1"/>
          </p:cNvSpPr>
          <p:nvPr>
            <p:ph idx="4294967295"/>
          </p:nvPr>
        </p:nvSpPr>
        <p:spPr>
          <a:xfrm>
            <a:off x="1469653" y="2209800"/>
            <a:ext cx="7217147" cy="3352800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fr-CA" sz="2400" dirty="0" smtClean="0">
                <a:latin typeface="Arial" pitchFamily="34" charset="0"/>
                <a:cs typeface="Arial" pitchFamily="34" charset="0"/>
              </a:rPr>
              <a:t>Nouveaux arrivants francophones ou francophiles qui sont en Ontario depuis moins d’un an </a:t>
            </a:r>
            <a:r>
              <a:rPr lang="fr-CA" sz="2400" u="sng" dirty="0" smtClean="0">
                <a:latin typeface="Arial" pitchFamily="34" charset="0"/>
                <a:cs typeface="Arial" pitchFamily="34" charset="0"/>
              </a:rPr>
              <a:t>(Peu importe leur statut d'immigration)</a:t>
            </a:r>
          </a:p>
          <a:p>
            <a:pPr marL="457200" lvl="1" indent="0">
              <a:buNone/>
            </a:pPr>
            <a:endParaRPr lang="fr-CA" sz="24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fr-CA" sz="2400" dirty="0" smtClean="0">
                <a:latin typeface="Arial" pitchFamily="34" charset="0"/>
                <a:cs typeface="Arial" pitchFamily="34" charset="0"/>
              </a:rPr>
              <a:t>Être en mesure d'assister à toutes les séances de l'atelier</a:t>
            </a:r>
          </a:p>
          <a:p>
            <a:pPr lvl="1">
              <a:buNone/>
            </a:pPr>
            <a:endParaRPr lang="fr-CA" sz="18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fr-CA" sz="2400" b="1" dirty="0" smtClean="0">
                <a:solidFill>
                  <a:srgbClr val="74B230"/>
                </a:solidFill>
                <a:latin typeface="Arial" pitchFamily="34" charset="0"/>
                <a:cs typeface="Arial" pitchFamily="34" charset="0"/>
              </a:rPr>
              <a:t>Nombre de participants: </a:t>
            </a:r>
            <a:r>
              <a:rPr lang="fr-CA" sz="2400" b="1" dirty="0" smtClean="0">
                <a:latin typeface="Arial" pitchFamily="34" charset="0"/>
                <a:cs typeface="Arial" pitchFamily="34" charset="0"/>
              </a:rPr>
              <a:t>7-15</a:t>
            </a:r>
          </a:p>
          <a:p>
            <a:pPr lvl="1">
              <a:buFont typeface="Arial" pitchFamily="34" charset="0"/>
              <a:buChar char="•"/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2594967" y="1196752"/>
            <a:ext cx="6477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600" b="1" dirty="0" smtClean="0">
                <a:solidFill>
                  <a:schemeClr val="bg1">
                    <a:lumMod val="65000"/>
                  </a:schemeClr>
                </a:solidFill>
                <a:cs typeface="Arial" charset="0"/>
              </a:rPr>
              <a:t>Le profil des participants</a:t>
            </a:r>
            <a:endParaRPr lang="fr-CA" sz="3600" b="1" dirty="0">
              <a:solidFill>
                <a:schemeClr val="bg1">
                  <a:lumMod val="65000"/>
                </a:schemeClr>
              </a:solidFill>
              <a:cs typeface="Arial" charset="0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555776" y="533400"/>
            <a:ext cx="59786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80C535"/>
                </a:solidFill>
                <a:cs typeface="Arial" charset="0"/>
              </a:rPr>
              <a:t>Les ateliers</a:t>
            </a:r>
            <a:endParaRPr lang="en-US" sz="5400" b="1" dirty="0">
              <a:solidFill>
                <a:srgbClr val="80C535"/>
              </a:solidFill>
              <a:cs typeface="Arial" charset="0"/>
            </a:endParaRPr>
          </a:p>
        </p:txBody>
      </p:sp>
      <p:pic>
        <p:nvPicPr>
          <p:cNvPr id="14" name="Picture 8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008112" cy="1008112"/>
          </a:xfrm>
          <a:prstGeom prst="rect">
            <a:avLst/>
          </a:prstGeom>
        </p:spPr>
      </p:pic>
      <p:pic>
        <p:nvPicPr>
          <p:cNvPr id="15" name="Picture 10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548680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137565" y="0"/>
            <a:ext cx="4288778" cy="1294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8102" y="5036403"/>
            <a:ext cx="7727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b="1" dirty="0" smtClean="0"/>
              <a:t>Lorsque aucun de ces outils n’est approprié, </a:t>
            </a:r>
          </a:p>
          <a:p>
            <a:pPr algn="ctr"/>
            <a:r>
              <a:rPr lang="fr-CA" sz="1600" b="1" dirty="0" smtClean="0"/>
              <a:t>veuillez orienter le client vers d’autres ressources </a:t>
            </a:r>
          </a:p>
          <a:p>
            <a:pPr algn="ctr"/>
            <a:r>
              <a:rPr lang="fr-CA" sz="1600" b="1" dirty="0" smtClean="0"/>
              <a:t>et services offerts par le Collège ou d’autres organismes partenaires.</a:t>
            </a:r>
            <a:endParaRPr lang="fr-CA" sz="1600" b="1" dirty="0"/>
          </a:p>
        </p:txBody>
      </p:sp>
      <p:sp>
        <p:nvSpPr>
          <p:cNvPr id="5" name="Rectangle 4"/>
          <p:cNvSpPr/>
          <p:nvPr/>
        </p:nvSpPr>
        <p:spPr>
          <a:xfrm>
            <a:off x="990600" y="304800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CA" sz="3200" b="1" dirty="0" smtClean="0"/>
              <a:t>Lorsque les conditions des ateliers ne conviennent pas aux clients </a:t>
            </a:r>
            <a:endParaRPr lang="fr-CA" sz="3200" b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4873" y="1618382"/>
            <a:ext cx="594930" cy="65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35"/>
          <p:cNvSpPr/>
          <p:nvPr/>
        </p:nvSpPr>
        <p:spPr>
          <a:xfrm>
            <a:off x="3045104" y="1618382"/>
            <a:ext cx="60988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dirty="0" smtClean="0"/>
              <a:t>Le client n’est pas en mesure de s'engager à </a:t>
            </a:r>
          </a:p>
          <a:p>
            <a:r>
              <a:rPr lang="fr-CA" b="1" dirty="0" smtClean="0"/>
              <a:t>participer à l'ensemble de l'atelier</a:t>
            </a:r>
            <a:r>
              <a:rPr lang="fr-CA" dirty="0" smtClean="0"/>
              <a:t>:</a:t>
            </a:r>
          </a:p>
          <a:p>
            <a:r>
              <a:rPr lang="fr-CA" dirty="0" smtClean="0"/>
              <a:t>Le guide d’orientation </a:t>
            </a:r>
            <a:r>
              <a:rPr lang="fr-CA" i="1" dirty="0" smtClean="0"/>
              <a:t>L’Ontario, c’est c’est moi</a:t>
            </a:r>
            <a:r>
              <a:rPr lang="fr-CA" dirty="0" smtClean="0"/>
              <a:t> </a:t>
            </a:r>
          </a:p>
          <a:p>
            <a:r>
              <a:rPr lang="fr-CA" dirty="0" smtClean="0"/>
              <a:t>en français ou site Web</a:t>
            </a:r>
          </a:p>
          <a:p>
            <a:endParaRPr lang="fr-CA" dirty="0" smtClean="0"/>
          </a:p>
          <a:p>
            <a:r>
              <a:rPr lang="fr-CA" dirty="0" smtClean="0"/>
              <a:t>Quand il y a des barrières linguistiques significatives:</a:t>
            </a:r>
          </a:p>
          <a:p>
            <a:r>
              <a:rPr lang="fr-CA" b="1" dirty="0" smtClean="0"/>
              <a:t>Version traduite du guide d’orientation</a:t>
            </a:r>
          </a:p>
          <a:p>
            <a:endParaRPr lang="fr-CA" b="1" dirty="0" smtClean="0"/>
          </a:p>
          <a:p>
            <a:endParaRPr lang="fr-CA" b="1" dirty="0" smtClean="0"/>
          </a:p>
          <a:p>
            <a:r>
              <a:rPr lang="fr-CA" dirty="0" smtClean="0"/>
              <a:t>Pour les clients non francophones </a:t>
            </a:r>
          </a:p>
          <a:p>
            <a:r>
              <a:rPr lang="fr-CA" b="1" dirty="0" smtClean="0"/>
              <a:t>Les ateliers en anglais (site Web) </a:t>
            </a:r>
          </a:p>
          <a:p>
            <a:endParaRPr lang="en-US" b="1" dirty="0" smtClean="0"/>
          </a:p>
          <a:p>
            <a:endParaRPr lang="en-US" dirty="0" smtClean="0"/>
          </a:p>
        </p:txBody>
      </p:sp>
      <p:grpSp>
        <p:nvGrpSpPr>
          <p:cNvPr id="2" name="Group 43"/>
          <p:cNvGrpSpPr/>
          <p:nvPr/>
        </p:nvGrpSpPr>
        <p:grpSpPr>
          <a:xfrm>
            <a:off x="1639664" y="3011264"/>
            <a:ext cx="570136" cy="570136"/>
            <a:chOff x="4653136" y="3059832"/>
            <a:chExt cx="360040" cy="360040"/>
          </a:xfrm>
        </p:grpSpPr>
        <p:sp>
          <p:nvSpPr>
            <p:cNvPr id="45" name="Oval 44"/>
            <p:cNvSpPr/>
            <p:nvPr/>
          </p:nvSpPr>
          <p:spPr>
            <a:xfrm>
              <a:off x="4653136" y="3059832"/>
              <a:ext cx="360040" cy="36004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" name="Group 386"/>
            <p:cNvGrpSpPr/>
            <p:nvPr/>
          </p:nvGrpSpPr>
          <p:grpSpPr>
            <a:xfrm rot="160653">
              <a:off x="4726569" y="3136848"/>
              <a:ext cx="219383" cy="212301"/>
              <a:chOff x="2763838" y="3868738"/>
              <a:chExt cx="1062038" cy="665163"/>
            </a:xfrm>
            <a:solidFill>
              <a:schemeClr val="bg1"/>
            </a:solidFill>
          </p:grpSpPr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2763838" y="3898901"/>
                <a:ext cx="330200" cy="604838"/>
              </a:xfrm>
              <a:custGeom>
                <a:avLst/>
                <a:gdLst/>
                <a:ahLst/>
                <a:cxnLst>
                  <a:cxn ang="0">
                    <a:pos x="316" y="697"/>
                  </a:cxn>
                  <a:cxn ang="0">
                    <a:pos x="291" y="686"/>
                  </a:cxn>
                  <a:cxn ang="0">
                    <a:pos x="267" y="676"/>
                  </a:cxn>
                  <a:cxn ang="0">
                    <a:pos x="282" y="669"/>
                  </a:cxn>
                  <a:cxn ang="0">
                    <a:pos x="297" y="663"/>
                  </a:cxn>
                  <a:cxn ang="0">
                    <a:pos x="302" y="650"/>
                  </a:cxn>
                  <a:cxn ang="0">
                    <a:pos x="290" y="625"/>
                  </a:cxn>
                  <a:cxn ang="0">
                    <a:pos x="264" y="634"/>
                  </a:cxn>
                  <a:cxn ang="0">
                    <a:pos x="241" y="645"/>
                  </a:cxn>
                  <a:cxn ang="0">
                    <a:pos x="213" y="641"/>
                  </a:cxn>
                  <a:cxn ang="0">
                    <a:pos x="177" y="615"/>
                  </a:cxn>
                  <a:cxn ang="0">
                    <a:pos x="147" y="586"/>
                  </a:cxn>
                  <a:cxn ang="0">
                    <a:pos x="108" y="535"/>
                  </a:cxn>
                  <a:cxn ang="0">
                    <a:pos x="80" y="476"/>
                  </a:cxn>
                  <a:cxn ang="0">
                    <a:pos x="68" y="417"/>
                  </a:cxn>
                  <a:cxn ang="0">
                    <a:pos x="257" y="394"/>
                  </a:cxn>
                  <a:cxn ang="0">
                    <a:pos x="63" y="382"/>
                  </a:cxn>
                  <a:cxn ang="0">
                    <a:pos x="92" y="276"/>
                  </a:cxn>
                  <a:cxn ang="0">
                    <a:pos x="153" y="187"/>
                  </a:cxn>
                  <a:cxn ang="0">
                    <a:pos x="222" y="142"/>
                  </a:cxn>
                  <a:cxn ang="0">
                    <a:pos x="257" y="156"/>
                  </a:cxn>
                  <a:cxn ang="0">
                    <a:pos x="291" y="167"/>
                  </a:cxn>
                  <a:cxn ang="0">
                    <a:pos x="320" y="165"/>
                  </a:cxn>
                  <a:cxn ang="0">
                    <a:pos x="332" y="140"/>
                  </a:cxn>
                  <a:cxn ang="0">
                    <a:pos x="291" y="129"/>
                  </a:cxn>
                  <a:cxn ang="0">
                    <a:pos x="263" y="118"/>
                  </a:cxn>
                  <a:cxn ang="0">
                    <a:pos x="264" y="103"/>
                  </a:cxn>
                  <a:cxn ang="0">
                    <a:pos x="311" y="77"/>
                  </a:cxn>
                  <a:cxn ang="0">
                    <a:pos x="364" y="55"/>
                  </a:cxn>
                  <a:cxn ang="0">
                    <a:pos x="401" y="23"/>
                  </a:cxn>
                  <a:cxn ang="0">
                    <a:pos x="387" y="9"/>
                  </a:cxn>
                  <a:cxn ang="0">
                    <a:pos x="304" y="38"/>
                  </a:cxn>
                  <a:cxn ang="0">
                    <a:pos x="230" y="73"/>
                  </a:cxn>
                  <a:cxn ang="0">
                    <a:pos x="166" y="114"/>
                  </a:cxn>
                  <a:cxn ang="0">
                    <a:pos x="109" y="161"/>
                  </a:cxn>
                  <a:cxn ang="0">
                    <a:pos x="62" y="213"/>
                  </a:cxn>
                  <a:cxn ang="0">
                    <a:pos x="24" y="274"/>
                  </a:cxn>
                  <a:cxn ang="0">
                    <a:pos x="4" y="339"/>
                  </a:cxn>
                  <a:cxn ang="0">
                    <a:pos x="1" y="411"/>
                  </a:cxn>
                  <a:cxn ang="0">
                    <a:pos x="21" y="486"/>
                  </a:cxn>
                  <a:cxn ang="0">
                    <a:pos x="60" y="558"/>
                  </a:cxn>
                  <a:cxn ang="0">
                    <a:pos x="109" y="616"/>
                  </a:cxn>
                  <a:cxn ang="0">
                    <a:pos x="162" y="662"/>
                  </a:cxn>
                  <a:cxn ang="0">
                    <a:pos x="226" y="700"/>
                  </a:cxn>
                  <a:cxn ang="0">
                    <a:pos x="280" y="726"/>
                  </a:cxn>
                  <a:cxn ang="0">
                    <a:pos x="336" y="748"/>
                  </a:cxn>
                  <a:cxn ang="0">
                    <a:pos x="369" y="754"/>
                  </a:cxn>
                  <a:cxn ang="0">
                    <a:pos x="351" y="731"/>
                  </a:cxn>
                  <a:cxn ang="0">
                    <a:pos x="336" y="709"/>
                  </a:cxn>
                </a:cxnLst>
                <a:rect l="0" t="0" r="r" b="b"/>
                <a:pathLst>
                  <a:path w="417" h="761">
                    <a:moveTo>
                      <a:pt x="332" y="702"/>
                    </a:moveTo>
                    <a:lnTo>
                      <a:pt x="324" y="699"/>
                    </a:lnTo>
                    <a:lnTo>
                      <a:pt x="316" y="697"/>
                    </a:lnTo>
                    <a:lnTo>
                      <a:pt x="308" y="693"/>
                    </a:lnTo>
                    <a:lnTo>
                      <a:pt x="299" y="690"/>
                    </a:lnTo>
                    <a:lnTo>
                      <a:pt x="291" y="686"/>
                    </a:lnTo>
                    <a:lnTo>
                      <a:pt x="283" y="683"/>
                    </a:lnTo>
                    <a:lnTo>
                      <a:pt x="275" y="679"/>
                    </a:lnTo>
                    <a:lnTo>
                      <a:pt x="267" y="676"/>
                    </a:lnTo>
                    <a:lnTo>
                      <a:pt x="272" y="673"/>
                    </a:lnTo>
                    <a:lnTo>
                      <a:pt x="276" y="671"/>
                    </a:lnTo>
                    <a:lnTo>
                      <a:pt x="282" y="669"/>
                    </a:lnTo>
                    <a:lnTo>
                      <a:pt x="287" y="667"/>
                    </a:lnTo>
                    <a:lnTo>
                      <a:pt x="291" y="665"/>
                    </a:lnTo>
                    <a:lnTo>
                      <a:pt x="297" y="663"/>
                    </a:lnTo>
                    <a:lnTo>
                      <a:pt x="302" y="661"/>
                    </a:lnTo>
                    <a:lnTo>
                      <a:pt x="306" y="658"/>
                    </a:lnTo>
                    <a:lnTo>
                      <a:pt x="302" y="650"/>
                    </a:lnTo>
                    <a:lnTo>
                      <a:pt x="298" y="642"/>
                    </a:lnTo>
                    <a:lnTo>
                      <a:pt x="294" y="633"/>
                    </a:lnTo>
                    <a:lnTo>
                      <a:pt x="290" y="625"/>
                    </a:lnTo>
                    <a:lnTo>
                      <a:pt x="281" y="629"/>
                    </a:lnTo>
                    <a:lnTo>
                      <a:pt x="273" y="631"/>
                    </a:lnTo>
                    <a:lnTo>
                      <a:pt x="264" y="634"/>
                    </a:lnTo>
                    <a:lnTo>
                      <a:pt x="256" y="638"/>
                    </a:lnTo>
                    <a:lnTo>
                      <a:pt x="248" y="641"/>
                    </a:lnTo>
                    <a:lnTo>
                      <a:pt x="241" y="645"/>
                    </a:lnTo>
                    <a:lnTo>
                      <a:pt x="233" y="647"/>
                    </a:lnTo>
                    <a:lnTo>
                      <a:pt x="226" y="650"/>
                    </a:lnTo>
                    <a:lnTo>
                      <a:pt x="213" y="641"/>
                    </a:lnTo>
                    <a:lnTo>
                      <a:pt x="200" y="633"/>
                    </a:lnTo>
                    <a:lnTo>
                      <a:pt x="189" y="624"/>
                    </a:lnTo>
                    <a:lnTo>
                      <a:pt x="177" y="615"/>
                    </a:lnTo>
                    <a:lnTo>
                      <a:pt x="167" y="605"/>
                    </a:lnTo>
                    <a:lnTo>
                      <a:pt x="157" y="595"/>
                    </a:lnTo>
                    <a:lnTo>
                      <a:pt x="147" y="586"/>
                    </a:lnTo>
                    <a:lnTo>
                      <a:pt x="138" y="576"/>
                    </a:lnTo>
                    <a:lnTo>
                      <a:pt x="122" y="556"/>
                    </a:lnTo>
                    <a:lnTo>
                      <a:pt x="108" y="535"/>
                    </a:lnTo>
                    <a:lnTo>
                      <a:pt x="97" y="516"/>
                    </a:lnTo>
                    <a:lnTo>
                      <a:pt x="88" y="496"/>
                    </a:lnTo>
                    <a:lnTo>
                      <a:pt x="80" y="476"/>
                    </a:lnTo>
                    <a:lnTo>
                      <a:pt x="74" y="456"/>
                    </a:lnTo>
                    <a:lnTo>
                      <a:pt x="70" y="436"/>
                    </a:lnTo>
                    <a:lnTo>
                      <a:pt x="68" y="417"/>
                    </a:lnTo>
                    <a:lnTo>
                      <a:pt x="255" y="411"/>
                    </a:lnTo>
                    <a:lnTo>
                      <a:pt x="256" y="402"/>
                    </a:lnTo>
                    <a:lnTo>
                      <a:pt x="257" y="394"/>
                    </a:lnTo>
                    <a:lnTo>
                      <a:pt x="257" y="384"/>
                    </a:lnTo>
                    <a:lnTo>
                      <a:pt x="258" y="376"/>
                    </a:lnTo>
                    <a:lnTo>
                      <a:pt x="63" y="382"/>
                    </a:lnTo>
                    <a:lnTo>
                      <a:pt x="69" y="345"/>
                    </a:lnTo>
                    <a:lnTo>
                      <a:pt x="80" y="309"/>
                    </a:lnTo>
                    <a:lnTo>
                      <a:pt x="92" y="276"/>
                    </a:lnTo>
                    <a:lnTo>
                      <a:pt x="109" y="244"/>
                    </a:lnTo>
                    <a:lnTo>
                      <a:pt x="129" y="215"/>
                    </a:lnTo>
                    <a:lnTo>
                      <a:pt x="153" y="187"/>
                    </a:lnTo>
                    <a:lnTo>
                      <a:pt x="180" y="162"/>
                    </a:lnTo>
                    <a:lnTo>
                      <a:pt x="211" y="138"/>
                    </a:lnTo>
                    <a:lnTo>
                      <a:pt x="222" y="142"/>
                    </a:lnTo>
                    <a:lnTo>
                      <a:pt x="234" y="147"/>
                    </a:lnTo>
                    <a:lnTo>
                      <a:pt x="245" y="152"/>
                    </a:lnTo>
                    <a:lnTo>
                      <a:pt x="257" y="156"/>
                    </a:lnTo>
                    <a:lnTo>
                      <a:pt x="268" y="160"/>
                    </a:lnTo>
                    <a:lnTo>
                      <a:pt x="280" y="163"/>
                    </a:lnTo>
                    <a:lnTo>
                      <a:pt x="291" y="167"/>
                    </a:lnTo>
                    <a:lnTo>
                      <a:pt x="303" y="170"/>
                    </a:lnTo>
                    <a:lnTo>
                      <a:pt x="317" y="173"/>
                    </a:lnTo>
                    <a:lnTo>
                      <a:pt x="320" y="165"/>
                    </a:lnTo>
                    <a:lnTo>
                      <a:pt x="325" y="156"/>
                    </a:lnTo>
                    <a:lnTo>
                      <a:pt x="328" y="148"/>
                    </a:lnTo>
                    <a:lnTo>
                      <a:pt x="332" y="140"/>
                    </a:lnTo>
                    <a:lnTo>
                      <a:pt x="317" y="135"/>
                    </a:lnTo>
                    <a:lnTo>
                      <a:pt x="303" y="132"/>
                    </a:lnTo>
                    <a:lnTo>
                      <a:pt x="291" y="129"/>
                    </a:lnTo>
                    <a:lnTo>
                      <a:pt x="281" y="124"/>
                    </a:lnTo>
                    <a:lnTo>
                      <a:pt x="271" y="122"/>
                    </a:lnTo>
                    <a:lnTo>
                      <a:pt x="263" y="118"/>
                    </a:lnTo>
                    <a:lnTo>
                      <a:pt x="256" y="115"/>
                    </a:lnTo>
                    <a:lnTo>
                      <a:pt x="250" y="112"/>
                    </a:lnTo>
                    <a:lnTo>
                      <a:pt x="264" y="103"/>
                    </a:lnTo>
                    <a:lnTo>
                      <a:pt x="279" y="94"/>
                    </a:lnTo>
                    <a:lnTo>
                      <a:pt x="295" y="86"/>
                    </a:lnTo>
                    <a:lnTo>
                      <a:pt x="311" y="77"/>
                    </a:lnTo>
                    <a:lnTo>
                      <a:pt x="328" y="70"/>
                    </a:lnTo>
                    <a:lnTo>
                      <a:pt x="346" y="62"/>
                    </a:lnTo>
                    <a:lnTo>
                      <a:pt x="364" y="55"/>
                    </a:lnTo>
                    <a:lnTo>
                      <a:pt x="384" y="49"/>
                    </a:lnTo>
                    <a:lnTo>
                      <a:pt x="392" y="35"/>
                    </a:lnTo>
                    <a:lnTo>
                      <a:pt x="401" y="23"/>
                    </a:lnTo>
                    <a:lnTo>
                      <a:pt x="409" y="11"/>
                    </a:lnTo>
                    <a:lnTo>
                      <a:pt x="417" y="0"/>
                    </a:lnTo>
                    <a:lnTo>
                      <a:pt x="387" y="9"/>
                    </a:lnTo>
                    <a:lnTo>
                      <a:pt x="358" y="18"/>
                    </a:lnTo>
                    <a:lnTo>
                      <a:pt x="331" y="27"/>
                    </a:lnTo>
                    <a:lnTo>
                      <a:pt x="304" y="38"/>
                    </a:lnTo>
                    <a:lnTo>
                      <a:pt x="279" y="49"/>
                    </a:lnTo>
                    <a:lnTo>
                      <a:pt x="253" y="61"/>
                    </a:lnTo>
                    <a:lnTo>
                      <a:pt x="230" y="73"/>
                    </a:lnTo>
                    <a:lnTo>
                      <a:pt x="207" y="86"/>
                    </a:lnTo>
                    <a:lnTo>
                      <a:pt x="185" y="100"/>
                    </a:lnTo>
                    <a:lnTo>
                      <a:pt x="166" y="114"/>
                    </a:lnTo>
                    <a:lnTo>
                      <a:pt x="145" y="129"/>
                    </a:lnTo>
                    <a:lnTo>
                      <a:pt x="127" y="145"/>
                    </a:lnTo>
                    <a:lnTo>
                      <a:pt x="109" y="161"/>
                    </a:lnTo>
                    <a:lnTo>
                      <a:pt x="92" y="177"/>
                    </a:lnTo>
                    <a:lnTo>
                      <a:pt x="77" y="194"/>
                    </a:lnTo>
                    <a:lnTo>
                      <a:pt x="62" y="213"/>
                    </a:lnTo>
                    <a:lnTo>
                      <a:pt x="47" y="232"/>
                    </a:lnTo>
                    <a:lnTo>
                      <a:pt x="35" y="253"/>
                    </a:lnTo>
                    <a:lnTo>
                      <a:pt x="24" y="274"/>
                    </a:lnTo>
                    <a:lnTo>
                      <a:pt x="16" y="296"/>
                    </a:lnTo>
                    <a:lnTo>
                      <a:pt x="9" y="317"/>
                    </a:lnTo>
                    <a:lnTo>
                      <a:pt x="4" y="339"/>
                    </a:lnTo>
                    <a:lnTo>
                      <a:pt x="1" y="361"/>
                    </a:lnTo>
                    <a:lnTo>
                      <a:pt x="0" y="384"/>
                    </a:lnTo>
                    <a:lnTo>
                      <a:pt x="1" y="411"/>
                    </a:lnTo>
                    <a:lnTo>
                      <a:pt x="6" y="436"/>
                    </a:lnTo>
                    <a:lnTo>
                      <a:pt x="12" y="461"/>
                    </a:lnTo>
                    <a:lnTo>
                      <a:pt x="21" y="486"/>
                    </a:lnTo>
                    <a:lnTo>
                      <a:pt x="31" y="511"/>
                    </a:lnTo>
                    <a:lnTo>
                      <a:pt x="45" y="534"/>
                    </a:lnTo>
                    <a:lnTo>
                      <a:pt x="60" y="558"/>
                    </a:lnTo>
                    <a:lnTo>
                      <a:pt x="78" y="581"/>
                    </a:lnTo>
                    <a:lnTo>
                      <a:pt x="93" y="599"/>
                    </a:lnTo>
                    <a:lnTo>
                      <a:pt x="109" y="616"/>
                    </a:lnTo>
                    <a:lnTo>
                      <a:pt x="126" y="632"/>
                    </a:lnTo>
                    <a:lnTo>
                      <a:pt x="144" y="647"/>
                    </a:lnTo>
                    <a:lnTo>
                      <a:pt x="162" y="662"/>
                    </a:lnTo>
                    <a:lnTo>
                      <a:pt x="183" y="675"/>
                    </a:lnTo>
                    <a:lnTo>
                      <a:pt x="204" y="688"/>
                    </a:lnTo>
                    <a:lnTo>
                      <a:pt x="226" y="700"/>
                    </a:lnTo>
                    <a:lnTo>
                      <a:pt x="243" y="709"/>
                    </a:lnTo>
                    <a:lnTo>
                      <a:pt x="261" y="718"/>
                    </a:lnTo>
                    <a:lnTo>
                      <a:pt x="280" y="726"/>
                    </a:lnTo>
                    <a:lnTo>
                      <a:pt x="298" y="733"/>
                    </a:lnTo>
                    <a:lnTo>
                      <a:pt x="317" y="741"/>
                    </a:lnTo>
                    <a:lnTo>
                      <a:pt x="336" y="748"/>
                    </a:lnTo>
                    <a:lnTo>
                      <a:pt x="355" y="755"/>
                    </a:lnTo>
                    <a:lnTo>
                      <a:pt x="374" y="761"/>
                    </a:lnTo>
                    <a:lnTo>
                      <a:pt x="369" y="754"/>
                    </a:lnTo>
                    <a:lnTo>
                      <a:pt x="363" y="746"/>
                    </a:lnTo>
                    <a:lnTo>
                      <a:pt x="357" y="739"/>
                    </a:lnTo>
                    <a:lnTo>
                      <a:pt x="351" y="731"/>
                    </a:lnTo>
                    <a:lnTo>
                      <a:pt x="346" y="724"/>
                    </a:lnTo>
                    <a:lnTo>
                      <a:pt x="341" y="717"/>
                    </a:lnTo>
                    <a:lnTo>
                      <a:pt x="336" y="709"/>
                    </a:lnTo>
                    <a:lnTo>
                      <a:pt x="332" y="70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48" name="Freeform 19"/>
              <p:cNvSpPr>
                <a:spLocks/>
              </p:cNvSpPr>
              <p:nvPr/>
            </p:nvSpPr>
            <p:spPr bwMode="auto">
              <a:xfrm>
                <a:off x="3403601" y="3873501"/>
                <a:ext cx="422275" cy="627063"/>
              </a:xfrm>
              <a:custGeom>
                <a:avLst/>
                <a:gdLst/>
                <a:ahLst/>
                <a:cxnLst>
                  <a:cxn ang="0">
                    <a:pos x="282" y="75"/>
                  </a:cxn>
                  <a:cxn ang="0">
                    <a:pos x="226" y="52"/>
                  </a:cxn>
                  <a:cxn ang="0">
                    <a:pos x="168" y="33"/>
                  </a:cxn>
                  <a:cxn ang="0">
                    <a:pos x="107" y="16"/>
                  </a:cxn>
                  <a:cxn ang="0">
                    <a:pos x="44" y="6"/>
                  </a:cxn>
                  <a:cxn ang="0">
                    <a:pos x="69" y="52"/>
                  </a:cxn>
                  <a:cxn ang="0">
                    <a:pos x="108" y="61"/>
                  </a:cxn>
                  <a:cxn ang="0">
                    <a:pos x="148" y="73"/>
                  </a:cxn>
                  <a:cxn ang="0">
                    <a:pos x="186" y="86"/>
                  </a:cxn>
                  <a:cxn ang="0">
                    <a:pos x="224" y="99"/>
                  </a:cxn>
                  <a:cxn ang="0">
                    <a:pos x="259" y="115"/>
                  </a:cxn>
                  <a:cxn ang="0">
                    <a:pos x="248" y="132"/>
                  </a:cxn>
                  <a:cxn ang="0">
                    <a:pos x="217" y="145"/>
                  </a:cxn>
                  <a:cxn ang="0">
                    <a:pos x="191" y="156"/>
                  </a:cxn>
                  <a:cxn ang="0">
                    <a:pos x="247" y="173"/>
                  </a:cxn>
                  <a:cxn ang="0">
                    <a:pos x="282" y="158"/>
                  </a:cxn>
                  <a:cxn ang="0">
                    <a:pos x="311" y="144"/>
                  </a:cxn>
                  <a:cxn ang="0">
                    <a:pos x="345" y="167"/>
                  </a:cxn>
                  <a:cxn ang="0">
                    <a:pos x="376" y="193"/>
                  </a:cxn>
                  <a:cxn ang="0">
                    <a:pos x="411" y="233"/>
                  </a:cxn>
                  <a:cxn ang="0">
                    <a:pos x="452" y="295"/>
                  </a:cxn>
                  <a:cxn ang="0">
                    <a:pos x="470" y="359"/>
                  </a:cxn>
                  <a:cxn ang="0">
                    <a:pos x="296" y="420"/>
                  </a:cxn>
                  <a:cxn ang="0">
                    <a:pos x="471" y="451"/>
                  </a:cxn>
                  <a:cxn ang="0">
                    <a:pos x="456" y="505"/>
                  </a:cxn>
                  <a:cxn ang="0">
                    <a:pos x="426" y="559"/>
                  </a:cxn>
                  <a:cxn ang="0">
                    <a:pos x="394" y="600"/>
                  </a:cxn>
                  <a:cxn ang="0">
                    <a:pos x="357" y="636"/>
                  </a:cxn>
                  <a:cxn ang="0">
                    <a:pos x="316" y="652"/>
                  </a:cxn>
                  <a:cxn ang="0">
                    <a:pos x="277" y="638"/>
                  </a:cxn>
                  <a:cxn ang="0">
                    <a:pos x="241" y="627"/>
                  </a:cxn>
                  <a:cxn ang="0">
                    <a:pos x="218" y="641"/>
                  </a:cxn>
                  <a:cxn ang="0">
                    <a:pos x="221" y="662"/>
                  </a:cxn>
                  <a:cxn ang="0">
                    <a:pos x="259" y="673"/>
                  </a:cxn>
                  <a:cxn ang="0">
                    <a:pos x="283" y="682"/>
                  </a:cxn>
                  <a:cxn ang="0">
                    <a:pos x="260" y="703"/>
                  </a:cxn>
                  <a:cxn ang="0">
                    <a:pos x="214" y="726"/>
                  </a:cxn>
                  <a:cxn ang="0">
                    <a:pos x="163" y="746"/>
                  </a:cxn>
                  <a:cxn ang="0">
                    <a:pos x="153" y="779"/>
                  </a:cxn>
                  <a:cxn ang="0">
                    <a:pos x="156" y="788"/>
                  </a:cxn>
                  <a:cxn ang="0">
                    <a:pos x="180" y="780"/>
                  </a:cxn>
                  <a:cxn ang="0">
                    <a:pos x="236" y="759"/>
                  </a:cxn>
                  <a:cxn ang="0">
                    <a:pos x="289" y="735"/>
                  </a:cxn>
                  <a:cxn ang="0">
                    <a:pos x="336" y="709"/>
                  </a:cxn>
                  <a:cxn ang="0">
                    <a:pos x="380" y="679"/>
                  </a:cxn>
                  <a:cxn ang="0">
                    <a:pos x="419" y="645"/>
                  </a:cxn>
                  <a:cxn ang="0">
                    <a:pos x="491" y="557"/>
                  </a:cxn>
                  <a:cxn ang="0">
                    <a:pos x="529" y="459"/>
                  </a:cxn>
                  <a:cxn ang="0">
                    <a:pos x="532" y="367"/>
                  </a:cxn>
                  <a:cxn ang="0">
                    <a:pos x="517" y="302"/>
                  </a:cxn>
                  <a:cxn ang="0">
                    <a:pos x="488" y="243"/>
                  </a:cxn>
                  <a:cxn ang="0">
                    <a:pos x="446" y="188"/>
                  </a:cxn>
                  <a:cxn ang="0">
                    <a:pos x="389" y="139"/>
                  </a:cxn>
                  <a:cxn ang="0">
                    <a:pos x="318" y="94"/>
                  </a:cxn>
                </a:cxnLst>
                <a:rect l="0" t="0" r="r" b="b"/>
                <a:pathLst>
                  <a:path w="533" h="791">
                    <a:moveTo>
                      <a:pt x="318" y="94"/>
                    </a:moveTo>
                    <a:lnTo>
                      <a:pt x="301" y="84"/>
                    </a:lnTo>
                    <a:lnTo>
                      <a:pt x="282" y="75"/>
                    </a:lnTo>
                    <a:lnTo>
                      <a:pt x="264" y="67"/>
                    </a:lnTo>
                    <a:lnTo>
                      <a:pt x="245" y="59"/>
                    </a:lnTo>
                    <a:lnTo>
                      <a:pt x="226" y="52"/>
                    </a:lnTo>
                    <a:lnTo>
                      <a:pt x="207" y="45"/>
                    </a:lnTo>
                    <a:lnTo>
                      <a:pt x="188" y="38"/>
                    </a:lnTo>
                    <a:lnTo>
                      <a:pt x="168" y="33"/>
                    </a:lnTo>
                    <a:lnTo>
                      <a:pt x="148" y="27"/>
                    </a:lnTo>
                    <a:lnTo>
                      <a:pt x="128" y="21"/>
                    </a:lnTo>
                    <a:lnTo>
                      <a:pt x="107" y="16"/>
                    </a:lnTo>
                    <a:lnTo>
                      <a:pt x="87" y="13"/>
                    </a:lnTo>
                    <a:lnTo>
                      <a:pt x="65" y="8"/>
                    </a:lnTo>
                    <a:lnTo>
                      <a:pt x="44" y="6"/>
                    </a:lnTo>
                    <a:lnTo>
                      <a:pt x="22" y="3"/>
                    </a:lnTo>
                    <a:lnTo>
                      <a:pt x="0" y="0"/>
                    </a:lnTo>
                    <a:lnTo>
                      <a:pt x="69" y="52"/>
                    </a:lnTo>
                    <a:lnTo>
                      <a:pt x="83" y="56"/>
                    </a:lnTo>
                    <a:lnTo>
                      <a:pt x="96" y="58"/>
                    </a:lnTo>
                    <a:lnTo>
                      <a:pt x="108" y="61"/>
                    </a:lnTo>
                    <a:lnTo>
                      <a:pt x="122" y="65"/>
                    </a:lnTo>
                    <a:lnTo>
                      <a:pt x="135" y="68"/>
                    </a:lnTo>
                    <a:lnTo>
                      <a:pt x="148" y="73"/>
                    </a:lnTo>
                    <a:lnTo>
                      <a:pt x="160" y="76"/>
                    </a:lnTo>
                    <a:lnTo>
                      <a:pt x="173" y="81"/>
                    </a:lnTo>
                    <a:lnTo>
                      <a:pt x="186" y="86"/>
                    </a:lnTo>
                    <a:lnTo>
                      <a:pt x="198" y="90"/>
                    </a:lnTo>
                    <a:lnTo>
                      <a:pt x="211" y="95"/>
                    </a:lnTo>
                    <a:lnTo>
                      <a:pt x="224" y="99"/>
                    </a:lnTo>
                    <a:lnTo>
                      <a:pt x="235" y="105"/>
                    </a:lnTo>
                    <a:lnTo>
                      <a:pt x="248" y="110"/>
                    </a:lnTo>
                    <a:lnTo>
                      <a:pt x="259" y="115"/>
                    </a:lnTo>
                    <a:lnTo>
                      <a:pt x="272" y="121"/>
                    </a:lnTo>
                    <a:lnTo>
                      <a:pt x="259" y="127"/>
                    </a:lnTo>
                    <a:lnTo>
                      <a:pt x="248" y="132"/>
                    </a:lnTo>
                    <a:lnTo>
                      <a:pt x="237" y="136"/>
                    </a:lnTo>
                    <a:lnTo>
                      <a:pt x="227" y="141"/>
                    </a:lnTo>
                    <a:lnTo>
                      <a:pt x="217" y="145"/>
                    </a:lnTo>
                    <a:lnTo>
                      <a:pt x="207" y="149"/>
                    </a:lnTo>
                    <a:lnTo>
                      <a:pt x="199" y="152"/>
                    </a:lnTo>
                    <a:lnTo>
                      <a:pt x="191" y="156"/>
                    </a:lnTo>
                    <a:lnTo>
                      <a:pt x="219" y="183"/>
                    </a:lnTo>
                    <a:lnTo>
                      <a:pt x="233" y="179"/>
                    </a:lnTo>
                    <a:lnTo>
                      <a:pt x="247" y="173"/>
                    </a:lnTo>
                    <a:lnTo>
                      <a:pt x="259" y="168"/>
                    </a:lnTo>
                    <a:lnTo>
                      <a:pt x="272" y="163"/>
                    </a:lnTo>
                    <a:lnTo>
                      <a:pt x="282" y="158"/>
                    </a:lnTo>
                    <a:lnTo>
                      <a:pt x="293" y="153"/>
                    </a:lnTo>
                    <a:lnTo>
                      <a:pt x="303" y="149"/>
                    </a:lnTo>
                    <a:lnTo>
                      <a:pt x="311" y="144"/>
                    </a:lnTo>
                    <a:lnTo>
                      <a:pt x="323" y="151"/>
                    </a:lnTo>
                    <a:lnTo>
                      <a:pt x="334" y="159"/>
                    </a:lnTo>
                    <a:lnTo>
                      <a:pt x="345" y="167"/>
                    </a:lnTo>
                    <a:lnTo>
                      <a:pt x="356" y="175"/>
                    </a:lnTo>
                    <a:lnTo>
                      <a:pt x="366" y="183"/>
                    </a:lnTo>
                    <a:lnTo>
                      <a:pt x="376" y="193"/>
                    </a:lnTo>
                    <a:lnTo>
                      <a:pt x="385" y="203"/>
                    </a:lnTo>
                    <a:lnTo>
                      <a:pt x="394" y="212"/>
                    </a:lnTo>
                    <a:lnTo>
                      <a:pt x="411" y="233"/>
                    </a:lnTo>
                    <a:lnTo>
                      <a:pt x="427" y="254"/>
                    </a:lnTo>
                    <a:lnTo>
                      <a:pt x="440" y="274"/>
                    </a:lnTo>
                    <a:lnTo>
                      <a:pt x="452" y="295"/>
                    </a:lnTo>
                    <a:lnTo>
                      <a:pt x="460" y="316"/>
                    </a:lnTo>
                    <a:lnTo>
                      <a:pt x="467" y="338"/>
                    </a:lnTo>
                    <a:lnTo>
                      <a:pt x="470" y="359"/>
                    </a:lnTo>
                    <a:lnTo>
                      <a:pt x="472" y="380"/>
                    </a:lnTo>
                    <a:lnTo>
                      <a:pt x="298" y="385"/>
                    </a:lnTo>
                    <a:lnTo>
                      <a:pt x="296" y="420"/>
                    </a:lnTo>
                    <a:lnTo>
                      <a:pt x="473" y="415"/>
                    </a:lnTo>
                    <a:lnTo>
                      <a:pt x="473" y="432"/>
                    </a:lnTo>
                    <a:lnTo>
                      <a:pt x="471" y="451"/>
                    </a:lnTo>
                    <a:lnTo>
                      <a:pt x="468" y="468"/>
                    </a:lnTo>
                    <a:lnTo>
                      <a:pt x="462" y="486"/>
                    </a:lnTo>
                    <a:lnTo>
                      <a:pt x="456" y="505"/>
                    </a:lnTo>
                    <a:lnTo>
                      <a:pt x="447" y="523"/>
                    </a:lnTo>
                    <a:lnTo>
                      <a:pt x="438" y="541"/>
                    </a:lnTo>
                    <a:lnTo>
                      <a:pt x="426" y="559"/>
                    </a:lnTo>
                    <a:lnTo>
                      <a:pt x="416" y="574"/>
                    </a:lnTo>
                    <a:lnTo>
                      <a:pt x="406" y="588"/>
                    </a:lnTo>
                    <a:lnTo>
                      <a:pt x="394" y="600"/>
                    </a:lnTo>
                    <a:lnTo>
                      <a:pt x="383" y="613"/>
                    </a:lnTo>
                    <a:lnTo>
                      <a:pt x="370" y="626"/>
                    </a:lnTo>
                    <a:lnTo>
                      <a:pt x="357" y="636"/>
                    </a:lnTo>
                    <a:lnTo>
                      <a:pt x="343" y="647"/>
                    </a:lnTo>
                    <a:lnTo>
                      <a:pt x="330" y="657"/>
                    </a:lnTo>
                    <a:lnTo>
                      <a:pt x="316" y="652"/>
                    </a:lnTo>
                    <a:lnTo>
                      <a:pt x="302" y="648"/>
                    </a:lnTo>
                    <a:lnTo>
                      <a:pt x="289" y="643"/>
                    </a:lnTo>
                    <a:lnTo>
                      <a:pt x="277" y="638"/>
                    </a:lnTo>
                    <a:lnTo>
                      <a:pt x="264" y="635"/>
                    </a:lnTo>
                    <a:lnTo>
                      <a:pt x="252" y="630"/>
                    </a:lnTo>
                    <a:lnTo>
                      <a:pt x="241" y="627"/>
                    </a:lnTo>
                    <a:lnTo>
                      <a:pt x="231" y="624"/>
                    </a:lnTo>
                    <a:lnTo>
                      <a:pt x="224" y="632"/>
                    </a:lnTo>
                    <a:lnTo>
                      <a:pt x="218" y="641"/>
                    </a:lnTo>
                    <a:lnTo>
                      <a:pt x="211" y="649"/>
                    </a:lnTo>
                    <a:lnTo>
                      <a:pt x="205" y="657"/>
                    </a:lnTo>
                    <a:lnTo>
                      <a:pt x="221" y="662"/>
                    </a:lnTo>
                    <a:lnTo>
                      <a:pt x="235" y="666"/>
                    </a:lnTo>
                    <a:lnTo>
                      <a:pt x="248" y="670"/>
                    </a:lnTo>
                    <a:lnTo>
                      <a:pt x="259" y="673"/>
                    </a:lnTo>
                    <a:lnTo>
                      <a:pt x="269" y="677"/>
                    </a:lnTo>
                    <a:lnTo>
                      <a:pt x="277" y="680"/>
                    </a:lnTo>
                    <a:lnTo>
                      <a:pt x="283" y="682"/>
                    </a:lnTo>
                    <a:lnTo>
                      <a:pt x="288" y="685"/>
                    </a:lnTo>
                    <a:lnTo>
                      <a:pt x="274" y="694"/>
                    </a:lnTo>
                    <a:lnTo>
                      <a:pt x="260" y="703"/>
                    </a:lnTo>
                    <a:lnTo>
                      <a:pt x="245" y="711"/>
                    </a:lnTo>
                    <a:lnTo>
                      <a:pt x="231" y="719"/>
                    </a:lnTo>
                    <a:lnTo>
                      <a:pt x="214" y="726"/>
                    </a:lnTo>
                    <a:lnTo>
                      <a:pt x="197" y="733"/>
                    </a:lnTo>
                    <a:lnTo>
                      <a:pt x="180" y="740"/>
                    </a:lnTo>
                    <a:lnTo>
                      <a:pt x="163" y="746"/>
                    </a:lnTo>
                    <a:lnTo>
                      <a:pt x="159" y="756"/>
                    </a:lnTo>
                    <a:lnTo>
                      <a:pt x="157" y="768"/>
                    </a:lnTo>
                    <a:lnTo>
                      <a:pt x="153" y="779"/>
                    </a:lnTo>
                    <a:lnTo>
                      <a:pt x="150" y="791"/>
                    </a:lnTo>
                    <a:lnTo>
                      <a:pt x="152" y="789"/>
                    </a:lnTo>
                    <a:lnTo>
                      <a:pt x="156" y="788"/>
                    </a:lnTo>
                    <a:lnTo>
                      <a:pt x="158" y="788"/>
                    </a:lnTo>
                    <a:lnTo>
                      <a:pt x="160" y="787"/>
                    </a:lnTo>
                    <a:lnTo>
                      <a:pt x="180" y="780"/>
                    </a:lnTo>
                    <a:lnTo>
                      <a:pt x="199" y="774"/>
                    </a:lnTo>
                    <a:lnTo>
                      <a:pt x="218" y="766"/>
                    </a:lnTo>
                    <a:lnTo>
                      <a:pt x="236" y="759"/>
                    </a:lnTo>
                    <a:lnTo>
                      <a:pt x="255" y="751"/>
                    </a:lnTo>
                    <a:lnTo>
                      <a:pt x="272" y="743"/>
                    </a:lnTo>
                    <a:lnTo>
                      <a:pt x="289" y="735"/>
                    </a:lnTo>
                    <a:lnTo>
                      <a:pt x="305" y="726"/>
                    </a:lnTo>
                    <a:lnTo>
                      <a:pt x="321" y="718"/>
                    </a:lnTo>
                    <a:lnTo>
                      <a:pt x="336" y="709"/>
                    </a:lnTo>
                    <a:lnTo>
                      <a:pt x="351" y="698"/>
                    </a:lnTo>
                    <a:lnTo>
                      <a:pt x="366" y="688"/>
                    </a:lnTo>
                    <a:lnTo>
                      <a:pt x="380" y="679"/>
                    </a:lnTo>
                    <a:lnTo>
                      <a:pt x="394" y="667"/>
                    </a:lnTo>
                    <a:lnTo>
                      <a:pt x="407" y="657"/>
                    </a:lnTo>
                    <a:lnTo>
                      <a:pt x="419" y="645"/>
                    </a:lnTo>
                    <a:lnTo>
                      <a:pt x="447" y="617"/>
                    </a:lnTo>
                    <a:lnTo>
                      <a:pt x="471" y="588"/>
                    </a:lnTo>
                    <a:lnTo>
                      <a:pt x="491" y="557"/>
                    </a:lnTo>
                    <a:lnTo>
                      <a:pt x="508" y="526"/>
                    </a:lnTo>
                    <a:lnTo>
                      <a:pt x="520" y="492"/>
                    </a:lnTo>
                    <a:lnTo>
                      <a:pt x="529" y="459"/>
                    </a:lnTo>
                    <a:lnTo>
                      <a:pt x="532" y="424"/>
                    </a:lnTo>
                    <a:lnTo>
                      <a:pt x="533" y="388"/>
                    </a:lnTo>
                    <a:lnTo>
                      <a:pt x="532" y="367"/>
                    </a:lnTo>
                    <a:lnTo>
                      <a:pt x="529" y="345"/>
                    </a:lnTo>
                    <a:lnTo>
                      <a:pt x="524" y="323"/>
                    </a:lnTo>
                    <a:lnTo>
                      <a:pt x="517" y="302"/>
                    </a:lnTo>
                    <a:lnTo>
                      <a:pt x="509" y="281"/>
                    </a:lnTo>
                    <a:lnTo>
                      <a:pt x="500" y="262"/>
                    </a:lnTo>
                    <a:lnTo>
                      <a:pt x="488" y="243"/>
                    </a:lnTo>
                    <a:lnTo>
                      <a:pt x="476" y="224"/>
                    </a:lnTo>
                    <a:lnTo>
                      <a:pt x="462" y="206"/>
                    </a:lnTo>
                    <a:lnTo>
                      <a:pt x="446" y="188"/>
                    </a:lnTo>
                    <a:lnTo>
                      <a:pt x="429" y="171"/>
                    </a:lnTo>
                    <a:lnTo>
                      <a:pt x="410" y="155"/>
                    </a:lnTo>
                    <a:lnTo>
                      <a:pt x="389" y="139"/>
                    </a:lnTo>
                    <a:lnTo>
                      <a:pt x="368" y="124"/>
                    </a:lnTo>
                    <a:lnTo>
                      <a:pt x="343" y="109"/>
                    </a:lnTo>
                    <a:lnTo>
                      <a:pt x="318" y="9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3351213" y="3868738"/>
                <a:ext cx="288925" cy="661988"/>
              </a:xfrm>
              <a:custGeom>
                <a:avLst/>
                <a:gdLst/>
                <a:ahLst/>
                <a:cxnLst>
                  <a:cxn ang="0">
                    <a:pos x="149" y="738"/>
                  </a:cxn>
                  <a:cxn ang="0">
                    <a:pos x="202" y="668"/>
                  </a:cxn>
                  <a:cxn ang="0">
                    <a:pos x="237" y="653"/>
                  </a:cxn>
                  <a:cxn ang="0">
                    <a:pos x="263" y="660"/>
                  </a:cxn>
                  <a:cxn ang="0">
                    <a:pos x="288" y="636"/>
                  </a:cxn>
                  <a:cxn ang="0">
                    <a:pos x="271" y="621"/>
                  </a:cxn>
                  <a:cxn ang="0">
                    <a:pos x="243" y="614"/>
                  </a:cxn>
                  <a:cxn ang="0">
                    <a:pos x="277" y="532"/>
                  </a:cxn>
                  <a:cxn ang="0">
                    <a:pos x="301" y="443"/>
                  </a:cxn>
                  <a:cxn ang="0">
                    <a:pos x="298" y="391"/>
                  </a:cxn>
                  <a:cxn ang="0">
                    <a:pos x="278" y="303"/>
                  </a:cxn>
                  <a:cxn ang="0">
                    <a:pos x="225" y="207"/>
                  </a:cxn>
                  <a:cxn ang="0">
                    <a:pos x="255" y="197"/>
                  </a:cxn>
                  <a:cxn ang="0">
                    <a:pos x="283" y="187"/>
                  </a:cxn>
                  <a:cxn ang="0">
                    <a:pos x="250" y="161"/>
                  </a:cxn>
                  <a:cxn ang="0">
                    <a:pos x="178" y="140"/>
                  </a:cxn>
                  <a:cxn ang="0">
                    <a:pos x="117" y="75"/>
                  </a:cxn>
                  <a:cxn ang="0">
                    <a:pos x="95" y="49"/>
                  </a:cxn>
                  <a:cxn ang="0">
                    <a:pos x="121" y="54"/>
                  </a:cxn>
                  <a:cxn ang="0">
                    <a:pos x="56" y="3"/>
                  </a:cxn>
                  <a:cxn ang="0">
                    <a:pos x="24" y="1"/>
                  </a:cxn>
                  <a:cxn ang="0">
                    <a:pos x="2" y="9"/>
                  </a:cxn>
                  <a:cxn ang="0">
                    <a:pos x="7" y="42"/>
                  </a:cxn>
                  <a:cxn ang="0">
                    <a:pos x="27" y="57"/>
                  </a:cxn>
                  <a:cxn ang="0">
                    <a:pos x="102" y="126"/>
                  </a:cxn>
                  <a:cxn ang="0">
                    <a:pos x="141" y="193"/>
                  </a:cxn>
                  <a:cxn ang="0">
                    <a:pos x="79" y="207"/>
                  </a:cxn>
                  <a:cxn ang="0">
                    <a:pos x="18" y="225"/>
                  </a:cxn>
                  <a:cxn ang="0">
                    <a:pos x="35" y="252"/>
                  </a:cxn>
                  <a:cxn ang="0">
                    <a:pos x="109" y="237"/>
                  </a:cxn>
                  <a:cxn ang="0">
                    <a:pos x="178" y="227"/>
                  </a:cxn>
                  <a:cxn ang="0">
                    <a:pos x="200" y="262"/>
                  </a:cxn>
                  <a:cxn ang="0">
                    <a:pos x="225" y="326"/>
                  </a:cxn>
                  <a:cxn ang="0">
                    <a:pos x="19" y="399"/>
                  </a:cxn>
                  <a:cxn ang="0">
                    <a:pos x="19" y="434"/>
                  </a:cxn>
                  <a:cxn ang="0">
                    <a:pos x="232" y="488"/>
                  </a:cxn>
                  <a:cxn ang="0">
                    <a:pos x="198" y="579"/>
                  </a:cxn>
                  <a:cxn ang="0">
                    <a:pos x="123" y="589"/>
                  </a:cxn>
                  <a:cxn ang="0">
                    <a:pos x="39" y="578"/>
                  </a:cxn>
                  <a:cxn ang="0">
                    <a:pos x="16" y="606"/>
                  </a:cxn>
                  <a:cxn ang="0">
                    <a:pos x="71" y="619"/>
                  </a:cxn>
                  <a:cxn ang="0">
                    <a:pos x="147" y="631"/>
                  </a:cxn>
                  <a:cxn ang="0">
                    <a:pos x="108" y="713"/>
                  </a:cxn>
                  <a:cxn ang="0">
                    <a:pos x="45" y="782"/>
                  </a:cxn>
                  <a:cxn ang="0">
                    <a:pos x="9" y="813"/>
                  </a:cxn>
                  <a:cxn ang="0">
                    <a:pos x="35" y="830"/>
                  </a:cxn>
                  <a:cxn ang="0">
                    <a:pos x="87" y="822"/>
                  </a:cxn>
                  <a:cxn ang="0">
                    <a:pos x="138" y="813"/>
                  </a:cxn>
                  <a:cxn ang="0">
                    <a:pos x="189" y="801"/>
                  </a:cxn>
                  <a:cxn ang="0">
                    <a:pos x="221" y="772"/>
                  </a:cxn>
                  <a:cxn ang="0">
                    <a:pos x="200" y="758"/>
                  </a:cxn>
                  <a:cxn ang="0">
                    <a:pos x="142" y="772"/>
                  </a:cxn>
                </a:cxnLst>
                <a:rect l="0" t="0" r="r" b="b"/>
                <a:pathLst>
                  <a:path w="362" h="833">
                    <a:moveTo>
                      <a:pt x="113" y="777"/>
                    </a:moveTo>
                    <a:lnTo>
                      <a:pt x="125" y="766"/>
                    </a:lnTo>
                    <a:lnTo>
                      <a:pt x="137" y="752"/>
                    </a:lnTo>
                    <a:lnTo>
                      <a:pt x="149" y="738"/>
                    </a:lnTo>
                    <a:lnTo>
                      <a:pt x="163" y="722"/>
                    </a:lnTo>
                    <a:lnTo>
                      <a:pt x="176" y="706"/>
                    </a:lnTo>
                    <a:lnTo>
                      <a:pt x="189" y="687"/>
                    </a:lnTo>
                    <a:lnTo>
                      <a:pt x="202" y="668"/>
                    </a:lnTo>
                    <a:lnTo>
                      <a:pt x="216" y="647"/>
                    </a:lnTo>
                    <a:lnTo>
                      <a:pt x="223" y="649"/>
                    </a:lnTo>
                    <a:lnTo>
                      <a:pt x="230" y="651"/>
                    </a:lnTo>
                    <a:lnTo>
                      <a:pt x="237" y="653"/>
                    </a:lnTo>
                    <a:lnTo>
                      <a:pt x="244" y="654"/>
                    </a:lnTo>
                    <a:lnTo>
                      <a:pt x="251" y="656"/>
                    </a:lnTo>
                    <a:lnTo>
                      <a:pt x="256" y="657"/>
                    </a:lnTo>
                    <a:lnTo>
                      <a:pt x="263" y="660"/>
                    </a:lnTo>
                    <a:lnTo>
                      <a:pt x="269" y="661"/>
                    </a:lnTo>
                    <a:lnTo>
                      <a:pt x="275" y="653"/>
                    </a:lnTo>
                    <a:lnTo>
                      <a:pt x="282" y="645"/>
                    </a:lnTo>
                    <a:lnTo>
                      <a:pt x="288" y="636"/>
                    </a:lnTo>
                    <a:lnTo>
                      <a:pt x="295" y="628"/>
                    </a:lnTo>
                    <a:lnTo>
                      <a:pt x="286" y="625"/>
                    </a:lnTo>
                    <a:lnTo>
                      <a:pt x="278" y="623"/>
                    </a:lnTo>
                    <a:lnTo>
                      <a:pt x="271" y="621"/>
                    </a:lnTo>
                    <a:lnTo>
                      <a:pt x="263" y="618"/>
                    </a:lnTo>
                    <a:lnTo>
                      <a:pt x="256" y="617"/>
                    </a:lnTo>
                    <a:lnTo>
                      <a:pt x="250" y="615"/>
                    </a:lnTo>
                    <a:lnTo>
                      <a:pt x="243" y="614"/>
                    </a:lnTo>
                    <a:lnTo>
                      <a:pt x="237" y="611"/>
                    </a:lnTo>
                    <a:lnTo>
                      <a:pt x="253" y="584"/>
                    </a:lnTo>
                    <a:lnTo>
                      <a:pt x="267" y="557"/>
                    </a:lnTo>
                    <a:lnTo>
                      <a:pt x="277" y="532"/>
                    </a:lnTo>
                    <a:lnTo>
                      <a:pt x="288" y="508"/>
                    </a:lnTo>
                    <a:lnTo>
                      <a:pt x="295" y="485"/>
                    </a:lnTo>
                    <a:lnTo>
                      <a:pt x="299" y="464"/>
                    </a:lnTo>
                    <a:lnTo>
                      <a:pt x="301" y="443"/>
                    </a:lnTo>
                    <a:lnTo>
                      <a:pt x="303" y="425"/>
                    </a:lnTo>
                    <a:lnTo>
                      <a:pt x="360" y="424"/>
                    </a:lnTo>
                    <a:lnTo>
                      <a:pt x="362" y="389"/>
                    </a:lnTo>
                    <a:lnTo>
                      <a:pt x="298" y="391"/>
                    </a:lnTo>
                    <a:lnTo>
                      <a:pt x="296" y="369"/>
                    </a:lnTo>
                    <a:lnTo>
                      <a:pt x="292" y="348"/>
                    </a:lnTo>
                    <a:lnTo>
                      <a:pt x="286" y="326"/>
                    </a:lnTo>
                    <a:lnTo>
                      <a:pt x="278" y="303"/>
                    </a:lnTo>
                    <a:lnTo>
                      <a:pt x="268" y="280"/>
                    </a:lnTo>
                    <a:lnTo>
                      <a:pt x="256" y="257"/>
                    </a:lnTo>
                    <a:lnTo>
                      <a:pt x="242" y="232"/>
                    </a:lnTo>
                    <a:lnTo>
                      <a:pt x="225" y="207"/>
                    </a:lnTo>
                    <a:lnTo>
                      <a:pt x="233" y="205"/>
                    </a:lnTo>
                    <a:lnTo>
                      <a:pt x="240" y="202"/>
                    </a:lnTo>
                    <a:lnTo>
                      <a:pt x="248" y="199"/>
                    </a:lnTo>
                    <a:lnTo>
                      <a:pt x="255" y="197"/>
                    </a:lnTo>
                    <a:lnTo>
                      <a:pt x="262" y="194"/>
                    </a:lnTo>
                    <a:lnTo>
                      <a:pt x="269" y="192"/>
                    </a:lnTo>
                    <a:lnTo>
                      <a:pt x="276" y="190"/>
                    </a:lnTo>
                    <a:lnTo>
                      <a:pt x="283" y="187"/>
                    </a:lnTo>
                    <a:lnTo>
                      <a:pt x="255" y="160"/>
                    </a:lnTo>
                    <a:lnTo>
                      <a:pt x="253" y="160"/>
                    </a:lnTo>
                    <a:lnTo>
                      <a:pt x="252" y="161"/>
                    </a:lnTo>
                    <a:lnTo>
                      <a:pt x="250" y="161"/>
                    </a:lnTo>
                    <a:lnTo>
                      <a:pt x="247" y="162"/>
                    </a:lnTo>
                    <a:lnTo>
                      <a:pt x="206" y="177"/>
                    </a:lnTo>
                    <a:lnTo>
                      <a:pt x="192" y="157"/>
                    </a:lnTo>
                    <a:lnTo>
                      <a:pt x="178" y="140"/>
                    </a:lnTo>
                    <a:lnTo>
                      <a:pt x="164" y="123"/>
                    </a:lnTo>
                    <a:lnTo>
                      <a:pt x="149" y="106"/>
                    </a:lnTo>
                    <a:lnTo>
                      <a:pt x="133" y="91"/>
                    </a:lnTo>
                    <a:lnTo>
                      <a:pt x="117" y="75"/>
                    </a:lnTo>
                    <a:lnTo>
                      <a:pt x="100" y="61"/>
                    </a:lnTo>
                    <a:lnTo>
                      <a:pt x="83" y="47"/>
                    </a:lnTo>
                    <a:lnTo>
                      <a:pt x="90" y="48"/>
                    </a:lnTo>
                    <a:lnTo>
                      <a:pt x="95" y="49"/>
                    </a:lnTo>
                    <a:lnTo>
                      <a:pt x="102" y="50"/>
                    </a:lnTo>
                    <a:lnTo>
                      <a:pt x="108" y="51"/>
                    </a:lnTo>
                    <a:lnTo>
                      <a:pt x="115" y="53"/>
                    </a:lnTo>
                    <a:lnTo>
                      <a:pt x="121" y="54"/>
                    </a:lnTo>
                    <a:lnTo>
                      <a:pt x="128" y="55"/>
                    </a:lnTo>
                    <a:lnTo>
                      <a:pt x="133" y="56"/>
                    </a:lnTo>
                    <a:lnTo>
                      <a:pt x="64" y="4"/>
                    </a:lnTo>
                    <a:lnTo>
                      <a:pt x="56" y="3"/>
                    </a:lnTo>
                    <a:lnTo>
                      <a:pt x="48" y="3"/>
                    </a:lnTo>
                    <a:lnTo>
                      <a:pt x="40" y="2"/>
                    </a:lnTo>
                    <a:lnTo>
                      <a:pt x="32" y="1"/>
                    </a:lnTo>
                    <a:lnTo>
                      <a:pt x="24" y="1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9"/>
                    </a:lnTo>
                    <a:lnTo>
                      <a:pt x="3" y="19"/>
                    </a:lnTo>
                    <a:lnTo>
                      <a:pt x="5" y="31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27" y="57"/>
                    </a:lnTo>
                    <a:lnTo>
                      <a:pt x="47" y="73"/>
                    </a:lnTo>
                    <a:lnTo>
                      <a:pt x="66" y="91"/>
                    </a:lnTo>
                    <a:lnTo>
                      <a:pt x="85" y="108"/>
                    </a:lnTo>
                    <a:lnTo>
                      <a:pt x="102" y="126"/>
                    </a:lnTo>
                    <a:lnTo>
                      <a:pt x="119" y="146"/>
                    </a:lnTo>
                    <a:lnTo>
                      <a:pt x="137" y="167"/>
                    </a:lnTo>
                    <a:lnTo>
                      <a:pt x="153" y="189"/>
                    </a:lnTo>
                    <a:lnTo>
                      <a:pt x="141" y="193"/>
                    </a:lnTo>
                    <a:lnTo>
                      <a:pt x="129" y="197"/>
                    </a:lnTo>
                    <a:lnTo>
                      <a:pt x="114" y="200"/>
                    </a:lnTo>
                    <a:lnTo>
                      <a:pt x="98" y="204"/>
                    </a:lnTo>
                    <a:lnTo>
                      <a:pt x="79" y="207"/>
                    </a:lnTo>
                    <a:lnTo>
                      <a:pt x="61" y="210"/>
                    </a:lnTo>
                    <a:lnTo>
                      <a:pt x="40" y="214"/>
                    </a:lnTo>
                    <a:lnTo>
                      <a:pt x="17" y="216"/>
                    </a:lnTo>
                    <a:lnTo>
                      <a:pt x="18" y="225"/>
                    </a:lnTo>
                    <a:lnTo>
                      <a:pt x="18" y="235"/>
                    </a:lnTo>
                    <a:lnTo>
                      <a:pt x="18" y="245"/>
                    </a:lnTo>
                    <a:lnTo>
                      <a:pt x="18" y="254"/>
                    </a:lnTo>
                    <a:lnTo>
                      <a:pt x="35" y="252"/>
                    </a:lnTo>
                    <a:lnTo>
                      <a:pt x="53" y="248"/>
                    </a:lnTo>
                    <a:lnTo>
                      <a:pt x="71" y="245"/>
                    </a:lnTo>
                    <a:lnTo>
                      <a:pt x="91" y="242"/>
                    </a:lnTo>
                    <a:lnTo>
                      <a:pt x="109" y="237"/>
                    </a:lnTo>
                    <a:lnTo>
                      <a:pt x="130" y="232"/>
                    </a:lnTo>
                    <a:lnTo>
                      <a:pt x="151" y="227"/>
                    </a:lnTo>
                    <a:lnTo>
                      <a:pt x="172" y="221"/>
                    </a:lnTo>
                    <a:lnTo>
                      <a:pt x="178" y="227"/>
                    </a:lnTo>
                    <a:lnTo>
                      <a:pt x="184" y="235"/>
                    </a:lnTo>
                    <a:lnTo>
                      <a:pt x="190" y="243"/>
                    </a:lnTo>
                    <a:lnTo>
                      <a:pt x="195" y="252"/>
                    </a:lnTo>
                    <a:lnTo>
                      <a:pt x="200" y="262"/>
                    </a:lnTo>
                    <a:lnTo>
                      <a:pt x="206" y="274"/>
                    </a:lnTo>
                    <a:lnTo>
                      <a:pt x="210" y="285"/>
                    </a:lnTo>
                    <a:lnTo>
                      <a:pt x="216" y="299"/>
                    </a:lnTo>
                    <a:lnTo>
                      <a:pt x="225" y="326"/>
                    </a:lnTo>
                    <a:lnTo>
                      <a:pt x="232" y="350"/>
                    </a:lnTo>
                    <a:lnTo>
                      <a:pt x="237" y="373"/>
                    </a:lnTo>
                    <a:lnTo>
                      <a:pt x="239" y="392"/>
                    </a:lnTo>
                    <a:lnTo>
                      <a:pt x="19" y="399"/>
                    </a:lnTo>
                    <a:lnTo>
                      <a:pt x="19" y="407"/>
                    </a:lnTo>
                    <a:lnTo>
                      <a:pt x="19" y="417"/>
                    </a:lnTo>
                    <a:lnTo>
                      <a:pt x="19" y="425"/>
                    </a:lnTo>
                    <a:lnTo>
                      <a:pt x="19" y="434"/>
                    </a:lnTo>
                    <a:lnTo>
                      <a:pt x="239" y="427"/>
                    </a:lnTo>
                    <a:lnTo>
                      <a:pt x="239" y="447"/>
                    </a:lnTo>
                    <a:lnTo>
                      <a:pt x="237" y="467"/>
                    </a:lnTo>
                    <a:lnTo>
                      <a:pt x="232" y="488"/>
                    </a:lnTo>
                    <a:lnTo>
                      <a:pt x="227" y="510"/>
                    </a:lnTo>
                    <a:lnTo>
                      <a:pt x="218" y="532"/>
                    </a:lnTo>
                    <a:lnTo>
                      <a:pt x="209" y="555"/>
                    </a:lnTo>
                    <a:lnTo>
                      <a:pt x="198" y="579"/>
                    </a:lnTo>
                    <a:lnTo>
                      <a:pt x="184" y="603"/>
                    </a:lnTo>
                    <a:lnTo>
                      <a:pt x="164" y="598"/>
                    </a:lnTo>
                    <a:lnTo>
                      <a:pt x="144" y="593"/>
                    </a:lnTo>
                    <a:lnTo>
                      <a:pt x="123" y="589"/>
                    </a:lnTo>
                    <a:lnTo>
                      <a:pt x="102" y="585"/>
                    </a:lnTo>
                    <a:lnTo>
                      <a:pt x="81" y="583"/>
                    </a:lnTo>
                    <a:lnTo>
                      <a:pt x="61" y="580"/>
                    </a:lnTo>
                    <a:lnTo>
                      <a:pt x="39" y="578"/>
                    </a:lnTo>
                    <a:lnTo>
                      <a:pt x="17" y="577"/>
                    </a:lnTo>
                    <a:lnTo>
                      <a:pt x="17" y="586"/>
                    </a:lnTo>
                    <a:lnTo>
                      <a:pt x="17" y="595"/>
                    </a:lnTo>
                    <a:lnTo>
                      <a:pt x="16" y="606"/>
                    </a:lnTo>
                    <a:lnTo>
                      <a:pt x="16" y="615"/>
                    </a:lnTo>
                    <a:lnTo>
                      <a:pt x="34" y="616"/>
                    </a:lnTo>
                    <a:lnTo>
                      <a:pt x="53" y="618"/>
                    </a:lnTo>
                    <a:lnTo>
                      <a:pt x="71" y="619"/>
                    </a:lnTo>
                    <a:lnTo>
                      <a:pt x="91" y="622"/>
                    </a:lnTo>
                    <a:lnTo>
                      <a:pt x="109" y="624"/>
                    </a:lnTo>
                    <a:lnTo>
                      <a:pt x="128" y="628"/>
                    </a:lnTo>
                    <a:lnTo>
                      <a:pt x="147" y="631"/>
                    </a:lnTo>
                    <a:lnTo>
                      <a:pt x="166" y="634"/>
                    </a:lnTo>
                    <a:lnTo>
                      <a:pt x="145" y="663"/>
                    </a:lnTo>
                    <a:lnTo>
                      <a:pt x="126" y="689"/>
                    </a:lnTo>
                    <a:lnTo>
                      <a:pt x="108" y="713"/>
                    </a:lnTo>
                    <a:lnTo>
                      <a:pt x="91" y="734"/>
                    </a:lnTo>
                    <a:lnTo>
                      <a:pt x="75" y="752"/>
                    </a:lnTo>
                    <a:lnTo>
                      <a:pt x="58" y="768"/>
                    </a:lnTo>
                    <a:lnTo>
                      <a:pt x="45" y="782"/>
                    </a:lnTo>
                    <a:lnTo>
                      <a:pt x="31" y="793"/>
                    </a:lnTo>
                    <a:lnTo>
                      <a:pt x="9" y="795"/>
                    </a:lnTo>
                    <a:lnTo>
                      <a:pt x="9" y="804"/>
                    </a:lnTo>
                    <a:lnTo>
                      <a:pt x="9" y="813"/>
                    </a:lnTo>
                    <a:lnTo>
                      <a:pt x="9" y="823"/>
                    </a:lnTo>
                    <a:lnTo>
                      <a:pt x="9" y="833"/>
                    </a:lnTo>
                    <a:lnTo>
                      <a:pt x="22" y="831"/>
                    </a:lnTo>
                    <a:lnTo>
                      <a:pt x="35" y="830"/>
                    </a:lnTo>
                    <a:lnTo>
                      <a:pt x="48" y="828"/>
                    </a:lnTo>
                    <a:lnTo>
                      <a:pt x="61" y="827"/>
                    </a:lnTo>
                    <a:lnTo>
                      <a:pt x="75" y="825"/>
                    </a:lnTo>
                    <a:lnTo>
                      <a:pt x="87" y="822"/>
                    </a:lnTo>
                    <a:lnTo>
                      <a:pt x="100" y="820"/>
                    </a:lnTo>
                    <a:lnTo>
                      <a:pt x="113" y="818"/>
                    </a:lnTo>
                    <a:lnTo>
                      <a:pt x="125" y="815"/>
                    </a:lnTo>
                    <a:lnTo>
                      <a:pt x="138" y="813"/>
                    </a:lnTo>
                    <a:lnTo>
                      <a:pt x="151" y="811"/>
                    </a:lnTo>
                    <a:lnTo>
                      <a:pt x="163" y="807"/>
                    </a:lnTo>
                    <a:lnTo>
                      <a:pt x="176" y="804"/>
                    </a:lnTo>
                    <a:lnTo>
                      <a:pt x="189" y="801"/>
                    </a:lnTo>
                    <a:lnTo>
                      <a:pt x="201" y="798"/>
                    </a:lnTo>
                    <a:lnTo>
                      <a:pt x="214" y="795"/>
                    </a:lnTo>
                    <a:lnTo>
                      <a:pt x="217" y="783"/>
                    </a:lnTo>
                    <a:lnTo>
                      <a:pt x="221" y="772"/>
                    </a:lnTo>
                    <a:lnTo>
                      <a:pt x="223" y="760"/>
                    </a:lnTo>
                    <a:lnTo>
                      <a:pt x="227" y="750"/>
                    </a:lnTo>
                    <a:lnTo>
                      <a:pt x="213" y="754"/>
                    </a:lnTo>
                    <a:lnTo>
                      <a:pt x="200" y="758"/>
                    </a:lnTo>
                    <a:lnTo>
                      <a:pt x="186" y="761"/>
                    </a:lnTo>
                    <a:lnTo>
                      <a:pt x="171" y="765"/>
                    </a:lnTo>
                    <a:lnTo>
                      <a:pt x="157" y="768"/>
                    </a:lnTo>
                    <a:lnTo>
                      <a:pt x="142" y="772"/>
                    </a:lnTo>
                    <a:lnTo>
                      <a:pt x="128" y="775"/>
                    </a:lnTo>
                    <a:lnTo>
                      <a:pt x="113" y="77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50" name="Freeform 21"/>
              <p:cNvSpPr>
                <a:spLocks/>
              </p:cNvSpPr>
              <p:nvPr/>
            </p:nvSpPr>
            <p:spPr bwMode="auto">
              <a:xfrm>
                <a:off x="2965451" y="3871913"/>
                <a:ext cx="274638" cy="658813"/>
              </a:xfrm>
              <a:custGeom>
                <a:avLst/>
                <a:gdLst/>
                <a:ahLst/>
                <a:cxnLst>
                  <a:cxn ang="0">
                    <a:pos x="224" y="637"/>
                  </a:cxn>
                  <a:cxn ang="0">
                    <a:pos x="285" y="626"/>
                  </a:cxn>
                  <a:cxn ang="0">
                    <a:pos x="304" y="595"/>
                  </a:cxn>
                  <a:cxn ang="0">
                    <a:pos x="260" y="595"/>
                  </a:cxn>
                  <a:cxn ang="0">
                    <a:pos x="196" y="611"/>
                  </a:cxn>
                  <a:cxn ang="0">
                    <a:pos x="163" y="593"/>
                  </a:cxn>
                  <a:cxn ang="0">
                    <a:pos x="140" y="548"/>
                  </a:cxn>
                  <a:cxn ang="0">
                    <a:pos x="110" y="461"/>
                  </a:cxn>
                  <a:cxn ang="0">
                    <a:pos x="307" y="419"/>
                  </a:cxn>
                  <a:cxn ang="0">
                    <a:pos x="108" y="387"/>
                  </a:cxn>
                  <a:cxn ang="0">
                    <a:pos x="129" y="302"/>
                  </a:cxn>
                  <a:cxn ang="0">
                    <a:pos x="186" y="236"/>
                  </a:cxn>
                  <a:cxn ang="0">
                    <a:pos x="266" y="250"/>
                  </a:cxn>
                  <a:cxn ang="0">
                    <a:pos x="319" y="248"/>
                  </a:cxn>
                  <a:cxn ang="0">
                    <a:pos x="305" y="218"/>
                  </a:cxn>
                  <a:cxn ang="0">
                    <a:pos x="237" y="211"/>
                  </a:cxn>
                  <a:cxn ang="0">
                    <a:pos x="196" y="181"/>
                  </a:cxn>
                  <a:cxn ang="0">
                    <a:pos x="259" y="100"/>
                  </a:cxn>
                  <a:cxn ang="0">
                    <a:pos x="322" y="43"/>
                  </a:cxn>
                  <a:cxn ang="0">
                    <a:pos x="342" y="30"/>
                  </a:cxn>
                  <a:cxn ang="0">
                    <a:pos x="324" y="2"/>
                  </a:cxn>
                  <a:cxn ang="0">
                    <a:pos x="241" y="15"/>
                  </a:cxn>
                  <a:cxn ang="0">
                    <a:pos x="176" y="30"/>
                  </a:cxn>
                  <a:cxn ang="0">
                    <a:pos x="154" y="45"/>
                  </a:cxn>
                  <a:cxn ang="0">
                    <a:pos x="141" y="80"/>
                  </a:cxn>
                  <a:cxn ang="0">
                    <a:pos x="194" y="66"/>
                  </a:cxn>
                  <a:cxn ang="0">
                    <a:pos x="221" y="72"/>
                  </a:cxn>
                  <a:cxn ang="0">
                    <a:pos x="163" y="136"/>
                  </a:cxn>
                  <a:cxn ang="0">
                    <a:pos x="123" y="186"/>
                  </a:cxn>
                  <a:cxn ang="0">
                    <a:pos x="95" y="179"/>
                  </a:cxn>
                  <a:cxn ang="0">
                    <a:pos x="73" y="182"/>
                  </a:cxn>
                  <a:cxn ang="0">
                    <a:pos x="115" y="221"/>
                  </a:cxn>
                  <a:cxn ang="0">
                    <a:pos x="91" y="258"/>
                  </a:cxn>
                  <a:cxn ang="0">
                    <a:pos x="71" y="307"/>
                  </a:cxn>
                  <a:cxn ang="0">
                    <a:pos x="51" y="409"/>
                  </a:cxn>
                  <a:cxn ang="0">
                    <a:pos x="1" y="436"/>
                  </a:cxn>
                  <a:cxn ang="0">
                    <a:pos x="57" y="482"/>
                  </a:cxn>
                  <a:cxn ang="0">
                    <a:pos x="93" y="574"/>
                  </a:cxn>
                  <a:cxn ang="0">
                    <a:pos x="61" y="650"/>
                  </a:cxn>
                  <a:cxn ang="0">
                    <a:pos x="39" y="667"/>
                  </a:cxn>
                  <a:cxn ang="0">
                    <a:pos x="63" y="688"/>
                  </a:cxn>
                  <a:cxn ang="0">
                    <a:pos x="110" y="671"/>
                  </a:cxn>
                  <a:cxn ang="0">
                    <a:pos x="162" y="682"/>
                  </a:cxn>
                  <a:cxn ang="0">
                    <a:pos x="224" y="752"/>
                  </a:cxn>
                  <a:cxn ang="0">
                    <a:pos x="249" y="785"/>
                  </a:cxn>
                  <a:cxn ang="0">
                    <a:pos x="205" y="775"/>
                  </a:cxn>
                  <a:cxn ang="0">
                    <a:pos x="158" y="764"/>
                  </a:cxn>
                  <a:cxn ang="0">
                    <a:pos x="111" y="749"/>
                  </a:cxn>
                  <a:cxn ang="0">
                    <a:pos x="81" y="743"/>
                  </a:cxn>
                  <a:cxn ang="0">
                    <a:pos x="102" y="773"/>
                  </a:cxn>
                  <a:cxn ang="0">
                    <a:pos x="132" y="798"/>
                  </a:cxn>
                  <a:cxn ang="0">
                    <a:pos x="183" y="810"/>
                  </a:cxn>
                  <a:cxn ang="0">
                    <a:pos x="234" y="820"/>
                  </a:cxn>
                  <a:cxn ang="0">
                    <a:pos x="287" y="827"/>
                  </a:cxn>
                  <a:cxn ang="0">
                    <a:pos x="325" y="818"/>
                  </a:cxn>
                  <a:cxn ang="0">
                    <a:pos x="300" y="764"/>
                  </a:cxn>
                  <a:cxn ang="0">
                    <a:pos x="238" y="699"/>
                  </a:cxn>
                </a:cxnLst>
                <a:rect l="0" t="0" r="r" b="b"/>
                <a:pathLst>
                  <a:path w="345" h="831">
                    <a:moveTo>
                      <a:pt x="196" y="645"/>
                    </a:moveTo>
                    <a:lnTo>
                      <a:pt x="203" y="643"/>
                    </a:lnTo>
                    <a:lnTo>
                      <a:pt x="213" y="639"/>
                    </a:lnTo>
                    <a:lnTo>
                      <a:pt x="224" y="637"/>
                    </a:lnTo>
                    <a:lnTo>
                      <a:pt x="237" y="634"/>
                    </a:lnTo>
                    <a:lnTo>
                      <a:pt x="251" y="631"/>
                    </a:lnTo>
                    <a:lnTo>
                      <a:pt x="267" y="628"/>
                    </a:lnTo>
                    <a:lnTo>
                      <a:pt x="285" y="626"/>
                    </a:lnTo>
                    <a:lnTo>
                      <a:pt x="305" y="622"/>
                    </a:lnTo>
                    <a:lnTo>
                      <a:pt x="304" y="613"/>
                    </a:lnTo>
                    <a:lnTo>
                      <a:pt x="304" y="604"/>
                    </a:lnTo>
                    <a:lnTo>
                      <a:pt x="304" y="595"/>
                    </a:lnTo>
                    <a:lnTo>
                      <a:pt x="304" y="585"/>
                    </a:lnTo>
                    <a:lnTo>
                      <a:pt x="290" y="588"/>
                    </a:lnTo>
                    <a:lnTo>
                      <a:pt x="275" y="591"/>
                    </a:lnTo>
                    <a:lnTo>
                      <a:pt x="260" y="595"/>
                    </a:lnTo>
                    <a:lnTo>
                      <a:pt x="245" y="598"/>
                    </a:lnTo>
                    <a:lnTo>
                      <a:pt x="229" y="603"/>
                    </a:lnTo>
                    <a:lnTo>
                      <a:pt x="213" y="606"/>
                    </a:lnTo>
                    <a:lnTo>
                      <a:pt x="196" y="611"/>
                    </a:lnTo>
                    <a:lnTo>
                      <a:pt x="179" y="615"/>
                    </a:lnTo>
                    <a:lnTo>
                      <a:pt x="173" y="610"/>
                    </a:lnTo>
                    <a:lnTo>
                      <a:pt x="169" y="601"/>
                    </a:lnTo>
                    <a:lnTo>
                      <a:pt x="163" y="593"/>
                    </a:lnTo>
                    <a:lnTo>
                      <a:pt x="157" y="583"/>
                    </a:lnTo>
                    <a:lnTo>
                      <a:pt x="152" y="573"/>
                    </a:lnTo>
                    <a:lnTo>
                      <a:pt x="146" y="561"/>
                    </a:lnTo>
                    <a:lnTo>
                      <a:pt x="140" y="548"/>
                    </a:lnTo>
                    <a:lnTo>
                      <a:pt x="134" y="535"/>
                    </a:lnTo>
                    <a:lnTo>
                      <a:pt x="124" y="507"/>
                    </a:lnTo>
                    <a:lnTo>
                      <a:pt x="116" y="483"/>
                    </a:lnTo>
                    <a:lnTo>
                      <a:pt x="110" y="461"/>
                    </a:lnTo>
                    <a:lnTo>
                      <a:pt x="109" y="442"/>
                    </a:lnTo>
                    <a:lnTo>
                      <a:pt x="306" y="437"/>
                    </a:lnTo>
                    <a:lnTo>
                      <a:pt x="306" y="428"/>
                    </a:lnTo>
                    <a:lnTo>
                      <a:pt x="307" y="419"/>
                    </a:lnTo>
                    <a:lnTo>
                      <a:pt x="307" y="410"/>
                    </a:lnTo>
                    <a:lnTo>
                      <a:pt x="307" y="402"/>
                    </a:lnTo>
                    <a:lnTo>
                      <a:pt x="108" y="408"/>
                    </a:lnTo>
                    <a:lnTo>
                      <a:pt x="108" y="387"/>
                    </a:lnTo>
                    <a:lnTo>
                      <a:pt x="110" y="366"/>
                    </a:lnTo>
                    <a:lnTo>
                      <a:pt x="115" y="346"/>
                    </a:lnTo>
                    <a:lnTo>
                      <a:pt x="120" y="324"/>
                    </a:lnTo>
                    <a:lnTo>
                      <a:pt x="129" y="302"/>
                    </a:lnTo>
                    <a:lnTo>
                      <a:pt x="139" y="279"/>
                    </a:lnTo>
                    <a:lnTo>
                      <a:pt x="150" y="256"/>
                    </a:lnTo>
                    <a:lnTo>
                      <a:pt x="164" y="232"/>
                    </a:lnTo>
                    <a:lnTo>
                      <a:pt x="186" y="236"/>
                    </a:lnTo>
                    <a:lnTo>
                      <a:pt x="207" y="241"/>
                    </a:lnTo>
                    <a:lnTo>
                      <a:pt x="226" y="244"/>
                    </a:lnTo>
                    <a:lnTo>
                      <a:pt x="246" y="248"/>
                    </a:lnTo>
                    <a:lnTo>
                      <a:pt x="266" y="250"/>
                    </a:lnTo>
                    <a:lnTo>
                      <a:pt x="283" y="252"/>
                    </a:lnTo>
                    <a:lnTo>
                      <a:pt x="300" y="255"/>
                    </a:lnTo>
                    <a:lnTo>
                      <a:pt x="317" y="257"/>
                    </a:lnTo>
                    <a:lnTo>
                      <a:pt x="319" y="248"/>
                    </a:lnTo>
                    <a:lnTo>
                      <a:pt x="320" y="237"/>
                    </a:lnTo>
                    <a:lnTo>
                      <a:pt x="320" y="228"/>
                    </a:lnTo>
                    <a:lnTo>
                      <a:pt x="321" y="219"/>
                    </a:lnTo>
                    <a:lnTo>
                      <a:pt x="305" y="218"/>
                    </a:lnTo>
                    <a:lnTo>
                      <a:pt x="289" y="217"/>
                    </a:lnTo>
                    <a:lnTo>
                      <a:pt x="271" y="214"/>
                    </a:lnTo>
                    <a:lnTo>
                      <a:pt x="254" y="213"/>
                    </a:lnTo>
                    <a:lnTo>
                      <a:pt x="237" y="211"/>
                    </a:lnTo>
                    <a:lnTo>
                      <a:pt x="220" y="207"/>
                    </a:lnTo>
                    <a:lnTo>
                      <a:pt x="202" y="205"/>
                    </a:lnTo>
                    <a:lnTo>
                      <a:pt x="184" y="202"/>
                    </a:lnTo>
                    <a:lnTo>
                      <a:pt x="196" y="181"/>
                    </a:lnTo>
                    <a:lnTo>
                      <a:pt x="210" y="160"/>
                    </a:lnTo>
                    <a:lnTo>
                      <a:pt x="225" y="140"/>
                    </a:lnTo>
                    <a:lnTo>
                      <a:pt x="241" y="120"/>
                    </a:lnTo>
                    <a:lnTo>
                      <a:pt x="259" y="100"/>
                    </a:lnTo>
                    <a:lnTo>
                      <a:pt x="277" y="81"/>
                    </a:lnTo>
                    <a:lnTo>
                      <a:pt x="296" y="62"/>
                    </a:lnTo>
                    <a:lnTo>
                      <a:pt x="316" y="44"/>
                    </a:lnTo>
                    <a:lnTo>
                      <a:pt x="322" y="43"/>
                    </a:lnTo>
                    <a:lnTo>
                      <a:pt x="327" y="43"/>
                    </a:lnTo>
                    <a:lnTo>
                      <a:pt x="334" y="43"/>
                    </a:lnTo>
                    <a:lnTo>
                      <a:pt x="340" y="42"/>
                    </a:lnTo>
                    <a:lnTo>
                      <a:pt x="342" y="30"/>
                    </a:lnTo>
                    <a:lnTo>
                      <a:pt x="343" y="20"/>
                    </a:lnTo>
                    <a:lnTo>
                      <a:pt x="344" y="9"/>
                    </a:lnTo>
                    <a:lnTo>
                      <a:pt x="345" y="0"/>
                    </a:lnTo>
                    <a:lnTo>
                      <a:pt x="324" y="2"/>
                    </a:lnTo>
                    <a:lnTo>
                      <a:pt x="304" y="5"/>
                    </a:lnTo>
                    <a:lnTo>
                      <a:pt x="283" y="8"/>
                    </a:lnTo>
                    <a:lnTo>
                      <a:pt x="262" y="12"/>
                    </a:lnTo>
                    <a:lnTo>
                      <a:pt x="241" y="15"/>
                    </a:lnTo>
                    <a:lnTo>
                      <a:pt x="221" y="20"/>
                    </a:lnTo>
                    <a:lnTo>
                      <a:pt x="201" y="24"/>
                    </a:lnTo>
                    <a:lnTo>
                      <a:pt x="180" y="29"/>
                    </a:lnTo>
                    <a:lnTo>
                      <a:pt x="176" y="30"/>
                    </a:lnTo>
                    <a:lnTo>
                      <a:pt x="171" y="31"/>
                    </a:lnTo>
                    <a:lnTo>
                      <a:pt x="167" y="32"/>
                    </a:lnTo>
                    <a:lnTo>
                      <a:pt x="162" y="34"/>
                    </a:lnTo>
                    <a:lnTo>
                      <a:pt x="154" y="45"/>
                    </a:lnTo>
                    <a:lnTo>
                      <a:pt x="146" y="57"/>
                    </a:lnTo>
                    <a:lnTo>
                      <a:pt x="137" y="69"/>
                    </a:lnTo>
                    <a:lnTo>
                      <a:pt x="129" y="83"/>
                    </a:lnTo>
                    <a:lnTo>
                      <a:pt x="141" y="80"/>
                    </a:lnTo>
                    <a:lnTo>
                      <a:pt x="154" y="75"/>
                    </a:lnTo>
                    <a:lnTo>
                      <a:pt x="167" y="72"/>
                    </a:lnTo>
                    <a:lnTo>
                      <a:pt x="180" y="68"/>
                    </a:lnTo>
                    <a:lnTo>
                      <a:pt x="194" y="66"/>
                    </a:lnTo>
                    <a:lnTo>
                      <a:pt x="208" y="62"/>
                    </a:lnTo>
                    <a:lnTo>
                      <a:pt x="222" y="59"/>
                    </a:lnTo>
                    <a:lnTo>
                      <a:pt x="237" y="57"/>
                    </a:lnTo>
                    <a:lnTo>
                      <a:pt x="221" y="72"/>
                    </a:lnTo>
                    <a:lnTo>
                      <a:pt x="205" y="88"/>
                    </a:lnTo>
                    <a:lnTo>
                      <a:pt x="191" y="104"/>
                    </a:lnTo>
                    <a:lnTo>
                      <a:pt x="177" y="120"/>
                    </a:lnTo>
                    <a:lnTo>
                      <a:pt x="163" y="136"/>
                    </a:lnTo>
                    <a:lnTo>
                      <a:pt x="152" y="153"/>
                    </a:lnTo>
                    <a:lnTo>
                      <a:pt x="140" y="171"/>
                    </a:lnTo>
                    <a:lnTo>
                      <a:pt x="130" y="188"/>
                    </a:lnTo>
                    <a:lnTo>
                      <a:pt x="123" y="186"/>
                    </a:lnTo>
                    <a:lnTo>
                      <a:pt x="116" y="183"/>
                    </a:lnTo>
                    <a:lnTo>
                      <a:pt x="109" y="182"/>
                    </a:lnTo>
                    <a:lnTo>
                      <a:pt x="102" y="180"/>
                    </a:lnTo>
                    <a:lnTo>
                      <a:pt x="95" y="179"/>
                    </a:lnTo>
                    <a:lnTo>
                      <a:pt x="89" y="176"/>
                    </a:lnTo>
                    <a:lnTo>
                      <a:pt x="82" y="175"/>
                    </a:lnTo>
                    <a:lnTo>
                      <a:pt x="77" y="174"/>
                    </a:lnTo>
                    <a:lnTo>
                      <a:pt x="73" y="182"/>
                    </a:lnTo>
                    <a:lnTo>
                      <a:pt x="70" y="190"/>
                    </a:lnTo>
                    <a:lnTo>
                      <a:pt x="65" y="199"/>
                    </a:lnTo>
                    <a:lnTo>
                      <a:pt x="62" y="207"/>
                    </a:lnTo>
                    <a:lnTo>
                      <a:pt x="115" y="221"/>
                    </a:lnTo>
                    <a:lnTo>
                      <a:pt x="108" y="229"/>
                    </a:lnTo>
                    <a:lnTo>
                      <a:pt x="102" y="239"/>
                    </a:lnTo>
                    <a:lnTo>
                      <a:pt x="96" y="248"/>
                    </a:lnTo>
                    <a:lnTo>
                      <a:pt x="91" y="258"/>
                    </a:lnTo>
                    <a:lnTo>
                      <a:pt x="85" y="270"/>
                    </a:lnTo>
                    <a:lnTo>
                      <a:pt x="80" y="281"/>
                    </a:lnTo>
                    <a:lnTo>
                      <a:pt x="76" y="294"/>
                    </a:lnTo>
                    <a:lnTo>
                      <a:pt x="71" y="307"/>
                    </a:lnTo>
                    <a:lnTo>
                      <a:pt x="63" y="333"/>
                    </a:lnTo>
                    <a:lnTo>
                      <a:pt x="56" y="360"/>
                    </a:lnTo>
                    <a:lnTo>
                      <a:pt x="53" y="385"/>
                    </a:lnTo>
                    <a:lnTo>
                      <a:pt x="51" y="409"/>
                    </a:lnTo>
                    <a:lnTo>
                      <a:pt x="3" y="410"/>
                    </a:lnTo>
                    <a:lnTo>
                      <a:pt x="2" y="418"/>
                    </a:lnTo>
                    <a:lnTo>
                      <a:pt x="2" y="428"/>
                    </a:lnTo>
                    <a:lnTo>
                      <a:pt x="1" y="436"/>
                    </a:lnTo>
                    <a:lnTo>
                      <a:pt x="0" y="445"/>
                    </a:lnTo>
                    <a:lnTo>
                      <a:pt x="53" y="444"/>
                    </a:lnTo>
                    <a:lnTo>
                      <a:pt x="54" y="462"/>
                    </a:lnTo>
                    <a:lnTo>
                      <a:pt x="57" y="482"/>
                    </a:lnTo>
                    <a:lnTo>
                      <a:pt x="63" y="502"/>
                    </a:lnTo>
                    <a:lnTo>
                      <a:pt x="71" y="525"/>
                    </a:lnTo>
                    <a:lnTo>
                      <a:pt x="81" y="548"/>
                    </a:lnTo>
                    <a:lnTo>
                      <a:pt x="93" y="574"/>
                    </a:lnTo>
                    <a:lnTo>
                      <a:pt x="107" y="601"/>
                    </a:lnTo>
                    <a:lnTo>
                      <a:pt x="123" y="629"/>
                    </a:lnTo>
                    <a:lnTo>
                      <a:pt x="69" y="648"/>
                    </a:lnTo>
                    <a:lnTo>
                      <a:pt x="61" y="650"/>
                    </a:lnTo>
                    <a:lnTo>
                      <a:pt x="51" y="653"/>
                    </a:lnTo>
                    <a:lnTo>
                      <a:pt x="43" y="656"/>
                    </a:lnTo>
                    <a:lnTo>
                      <a:pt x="35" y="659"/>
                    </a:lnTo>
                    <a:lnTo>
                      <a:pt x="39" y="667"/>
                    </a:lnTo>
                    <a:lnTo>
                      <a:pt x="43" y="676"/>
                    </a:lnTo>
                    <a:lnTo>
                      <a:pt x="47" y="684"/>
                    </a:lnTo>
                    <a:lnTo>
                      <a:pt x="51" y="692"/>
                    </a:lnTo>
                    <a:lnTo>
                      <a:pt x="63" y="688"/>
                    </a:lnTo>
                    <a:lnTo>
                      <a:pt x="76" y="683"/>
                    </a:lnTo>
                    <a:lnTo>
                      <a:pt x="87" y="679"/>
                    </a:lnTo>
                    <a:lnTo>
                      <a:pt x="99" y="675"/>
                    </a:lnTo>
                    <a:lnTo>
                      <a:pt x="110" y="671"/>
                    </a:lnTo>
                    <a:lnTo>
                      <a:pt x="122" y="667"/>
                    </a:lnTo>
                    <a:lnTo>
                      <a:pt x="133" y="664"/>
                    </a:lnTo>
                    <a:lnTo>
                      <a:pt x="144" y="660"/>
                    </a:lnTo>
                    <a:lnTo>
                      <a:pt x="162" y="682"/>
                    </a:lnTo>
                    <a:lnTo>
                      <a:pt x="179" y="703"/>
                    </a:lnTo>
                    <a:lnTo>
                      <a:pt x="195" y="721"/>
                    </a:lnTo>
                    <a:lnTo>
                      <a:pt x="210" y="737"/>
                    </a:lnTo>
                    <a:lnTo>
                      <a:pt x="224" y="752"/>
                    </a:lnTo>
                    <a:lnTo>
                      <a:pt x="238" y="766"/>
                    </a:lnTo>
                    <a:lnTo>
                      <a:pt x="249" y="778"/>
                    </a:lnTo>
                    <a:lnTo>
                      <a:pt x="261" y="787"/>
                    </a:lnTo>
                    <a:lnTo>
                      <a:pt x="249" y="785"/>
                    </a:lnTo>
                    <a:lnTo>
                      <a:pt x="238" y="783"/>
                    </a:lnTo>
                    <a:lnTo>
                      <a:pt x="228" y="781"/>
                    </a:lnTo>
                    <a:lnTo>
                      <a:pt x="216" y="779"/>
                    </a:lnTo>
                    <a:lnTo>
                      <a:pt x="205" y="775"/>
                    </a:lnTo>
                    <a:lnTo>
                      <a:pt x="193" y="773"/>
                    </a:lnTo>
                    <a:lnTo>
                      <a:pt x="182" y="771"/>
                    </a:lnTo>
                    <a:lnTo>
                      <a:pt x="170" y="767"/>
                    </a:lnTo>
                    <a:lnTo>
                      <a:pt x="158" y="764"/>
                    </a:lnTo>
                    <a:lnTo>
                      <a:pt x="147" y="760"/>
                    </a:lnTo>
                    <a:lnTo>
                      <a:pt x="135" y="757"/>
                    </a:lnTo>
                    <a:lnTo>
                      <a:pt x="123" y="754"/>
                    </a:lnTo>
                    <a:lnTo>
                      <a:pt x="111" y="749"/>
                    </a:lnTo>
                    <a:lnTo>
                      <a:pt x="100" y="745"/>
                    </a:lnTo>
                    <a:lnTo>
                      <a:pt x="88" y="741"/>
                    </a:lnTo>
                    <a:lnTo>
                      <a:pt x="77" y="736"/>
                    </a:lnTo>
                    <a:lnTo>
                      <a:pt x="81" y="743"/>
                    </a:lnTo>
                    <a:lnTo>
                      <a:pt x="86" y="751"/>
                    </a:lnTo>
                    <a:lnTo>
                      <a:pt x="91" y="758"/>
                    </a:lnTo>
                    <a:lnTo>
                      <a:pt x="96" y="765"/>
                    </a:lnTo>
                    <a:lnTo>
                      <a:pt x="102" y="773"/>
                    </a:lnTo>
                    <a:lnTo>
                      <a:pt x="108" y="780"/>
                    </a:lnTo>
                    <a:lnTo>
                      <a:pt x="114" y="788"/>
                    </a:lnTo>
                    <a:lnTo>
                      <a:pt x="119" y="795"/>
                    </a:lnTo>
                    <a:lnTo>
                      <a:pt x="132" y="798"/>
                    </a:lnTo>
                    <a:lnTo>
                      <a:pt x="145" y="802"/>
                    </a:lnTo>
                    <a:lnTo>
                      <a:pt x="156" y="804"/>
                    </a:lnTo>
                    <a:lnTo>
                      <a:pt x="169" y="808"/>
                    </a:lnTo>
                    <a:lnTo>
                      <a:pt x="183" y="810"/>
                    </a:lnTo>
                    <a:lnTo>
                      <a:pt x="195" y="813"/>
                    </a:lnTo>
                    <a:lnTo>
                      <a:pt x="208" y="816"/>
                    </a:lnTo>
                    <a:lnTo>
                      <a:pt x="221" y="818"/>
                    </a:lnTo>
                    <a:lnTo>
                      <a:pt x="234" y="820"/>
                    </a:lnTo>
                    <a:lnTo>
                      <a:pt x="247" y="823"/>
                    </a:lnTo>
                    <a:lnTo>
                      <a:pt x="261" y="824"/>
                    </a:lnTo>
                    <a:lnTo>
                      <a:pt x="275" y="826"/>
                    </a:lnTo>
                    <a:lnTo>
                      <a:pt x="287" y="827"/>
                    </a:lnTo>
                    <a:lnTo>
                      <a:pt x="301" y="828"/>
                    </a:lnTo>
                    <a:lnTo>
                      <a:pt x="315" y="830"/>
                    </a:lnTo>
                    <a:lnTo>
                      <a:pt x="329" y="831"/>
                    </a:lnTo>
                    <a:lnTo>
                      <a:pt x="325" y="818"/>
                    </a:lnTo>
                    <a:lnTo>
                      <a:pt x="323" y="805"/>
                    </a:lnTo>
                    <a:lnTo>
                      <a:pt x="320" y="793"/>
                    </a:lnTo>
                    <a:lnTo>
                      <a:pt x="317" y="779"/>
                    </a:lnTo>
                    <a:lnTo>
                      <a:pt x="300" y="764"/>
                    </a:lnTo>
                    <a:lnTo>
                      <a:pt x="284" y="749"/>
                    </a:lnTo>
                    <a:lnTo>
                      <a:pt x="268" y="733"/>
                    </a:lnTo>
                    <a:lnTo>
                      <a:pt x="253" y="716"/>
                    </a:lnTo>
                    <a:lnTo>
                      <a:pt x="238" y="699"/>
                    </a:lnTo>
                    <a:lnTo>
                      <a:pt x="223" y="681"/>
                    </a:lnTo>
                    <a:lnTo>
                      <a:pt x="209" y="664"/>
                    </a:lnTo>
                    <a:lnTo>
                      <a:pt x="196" y="64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  <p:sp>
            <p:nvSpPr>
              <p:cNvPr id="51" name="Freeform 22"/>
              <p:cNvSpPr>
                <a:spLocks/>
              </p:cNvSpPr>
              <p:nvPr/>
            </p:nvSpPr>
            <p:spPr bwMode="auto">
              <a:xfrm>
                <a:off x="3206751" y="3868738"/>
                <a:ext cx="160338" cy="665163"/>
              </a:xfrm>
              <a:custGeom>
                <a:avLst/>
                <a:gdLst/>
                <a:ahLst/>
                <a:cxnLst>
                  <a:cxn ang="0">
                    <a:pos x="155" y="615"/>
                  </a:cxn>
                  <a:cxn ang="0">
                    <a:pos x="175" y="616"/>
                  </a:cxn>
                  <a:cxn ang="0">
                    <a:pos x="193" y="617"/>
                  </a:cxn>
                  <a:cxn ang="0">
                    <a:pos x="200" y="597"/>
                  </a:cxn>
                  <a:cxn ang="0">
                    <a:pos x="194" y="579"/>
                  </a:cxn>
                  <a:cxn ang="0">
                    <a:pos x="175" y="579"/>
                  </a:cxn>
                  <a:cxn ang="0">
                    <a:pos x="155" y="579"/>
                  </a:cxn>
                  <a:cxn ang="0">
                    <a:pos x="202" y="436"/>
                  </a:cxn>
                  <a:cxn ang="0">
                    <a:pos x="202" y="409"/>
                  </a:cxn>
                  <a:cxn ang="0">
                    <a:pos x="139" y="262"/>
                  </a:cxn>
                  <a:cxn ang="0">
                    <a:pos x="162" y="261"/>
                  </a:cxn>
                  <a:cxn ang="0">
                    <a:pos x="185" y="259"/>
                  </a:cxn>
                  <a:cxn ang="0">
                    <a:pos x="201" y="247"/>
                  </a:cxn>
                  <a:cxn ang="0">
                    <a:pos x="200" y="218"/>
                  </a:cxn>
                  <a:cxn ang="0">
                    <a:pos x="178" y="221"/>
                  </a:cxn>
                  <a:cxn ang="0">
                    <a:pos x="155" y="223"/>
                  </a:cxn>
                  <a:cxn ang="0">
                    <a:pos x="132" y="43"/>
                  </a:cxn>
                  <a:cxn ang="0">
                    <a:pos x="157" y="43"/>
                  </a:cxn>
                  <a:cxn ang="0">
                    <a:pos x="178" y="43"/>
                  </a:cxn>
                  <a:cxn ang="0">
                    <a:pos x="188" y="33"/>
                  </a:cxn>
                  <a:cxn ang="0">
                    <a:pos x="183" y="2"/>
                  </a:cxn>
                  <a:cxn ang="0">
                    <a:pos x="155" y="0"/>
                  </a:cxn>
                  <a:cxn ang="0">
                    <a:pos x="126" y="0"/>
                  </a:cxn>
                  <a:cxn ang="0">
                    <a:pos x="100" y="2"/>
                  </a:cxn>
                  <a:cxn ang="0">
                    <a:pos x="74" y="3"/>
                  </a:cxn>
                  <a:cxn ang="0">
                    <a:pos x="49" y="4"/>
                  </a:cxn>
                  <a:cxn ang="0">
                    <a:pos x="39" y="25"/>
                  </a:cxn>
                  <a:cxn ang="0">
                    <a:pos x="40" y="47"/>
                  </a:cxn>
                  <a:cxn ang="0">
                    <a:pos x="54" y="45"/>
                  </a:cxn>
                  <a:cxn ang="0">
                    <a:pos x="68" y="44"/>
                  </a:cxn>
                  <a:cxn ang="0">
                    <a:pos x="71" y="225"/>
                  </a:cxn>
                  <a:cxn ang="0">
                    <a:pos x="48" y="225"/>
                  </a:cxn>
                  <a:cxn ang="0">
                    <a:pos x="25" y="224"/>
                  </a:cxn>
                  <a:cxn ang="0">
                    <a:pos x="16" y="242"/>
                  </a:cxn>
                  <a:cxn ang="0">
                    <a:pos x="23" y="262"/>
                  </a:cxn>
                  <a:cxn ang="0">
                    <a:pos x="48" y="263"/>
                  </a:cxn>
                  <a:cxn ang="0">
                    <a:pos x="72" y="264"/>
                  </a:cxn>
                  <a:cxn ang="0">
                    <a:pos x="3" y="407"/>
                  </a:cxn>
                  <a:cxn ang="0">
                    <a:pos x="2" y="433"/>
                  </a:cxn>
                  <a:cxn ang="0">
                    <a:pos x="88" y="581"/>
                  </a:cxn>
                  <a:cxn ang="0">
                    <a:pos x="58" y="582"/>
                  </a:cxn>
                  <a:cxn ang="0">
                    <a:pos x="24" y="587"/>
                  </a:cxn>
                  <a:cxn ang="0">
                    <a:pos x="0" y="600"/>
                  </a:cxn>
                  <a:cxn ang="0">
                    <a:pos x="1" y="627"/>
                  </a:cxn>
                  <a:cxn ang="0">
                    <a:pos x="31" y="621"/>
                  </a:cxn>
                  <a:cxn ang="0">
                    <a:pos x="65" y="617"/>
                  </a:cxn>
                  <a:cxn ang="0">
                    <a:pos x="95" y="801"/>
                  </a:cxn>
                  <a:cxn ang="0">
                    <a:pos x="24" y="792"/>
                  </a:cxn>
                  <a:cxn ang="0">
                    <a:pos x="16" y="798"/>
                  </a:cxn>
                  <a:cxn ang="0">
                    <a:pos x="25" y="836"/>
                  </a:cxn>
                  <a:cxn ang="0">
                    <a:pos x="63" y="838"/>
                  </a:cxn>
                  <a:cxn ang="0">
                    <a:pos x="102" y="838"/>
                  </a:cxn>
                  <a:cxn ang="0">
                    <a:pos x="137" y="838"/>
                  </a:cxn>
                  <a:cxn ang="0">
                    <a:pos x="161" y="836"/>
                  </a:cxn>
                  <a:cxn ang="0">
                    <a:pos x="184" y="835"/>
                  </a:cxn>
                  <a:cxn ang="0">
                    <a:pos x="192" y="815"/>
                  </a:cxn>
                  <a:cxn ang="0">
                    <a:pos x="154" y="800"/>
                  </a:cxn>
                </a:cxnLst>
                <a:rect l="0" t="0" r="r" b="b"/>
                <a:pathLst>
                  <a:path w="202" h="838">
                    <a:moveTo>
                      <a:pt x="154" y="800"/>
                    </a:moveTo>
                    <a:lnTo>
                      <a:pt x="149" y="615"/>
                    </a:lnTo>
                    <a:lnTo>
                      <a:pt x="155" y="615"/>
                    </a:lnTo>
                    <a:lnTo>
                      <a:pt x="162" y="616"/>
                    </a:lnTo>
                    <a:lnTo>
                      <a:pt x="168" y="616"/>
                    </a:lnTo>
                    <a:lnTo>
                      <a:pt x="175" y="616"/>
                    </a:lnTo>
                    <a:lnTo>
                      <a:pt x="180" y="616"/>
                    </a:lnTo>
                    <a:lnTo>
                      <a:pt x="186" y="616"/>
                    </a:lnTo>
                    <a:lnTo>
                      <a:pt x="193" y="617"/>
                    </a:lnTo>
                    <a:lnTo>
                      <a:pt x="199" y="617"/>
                    </a:lnTo>
                    <a:lnTo>
                      <a:pt x="199" y="608"/>
                    </a:lnTo>
                    <a:lnTo>
                      <a:pt x="200" y="597"/>
                    </a:lnTo>
                    <a:lnTo>
                      <a:pt x="200" y="588"/>
                    </a:lnTo>
                    <a:lnTo>
                      <a:pt x="200" y="579"/>
                    </a:lnTo>
                    <a:lnTo>
                      <a:pt x="194" y="579"/>
                    </a:lnTo>
                    <a:lnTo>
                      <a:pt x="187" y="579"/>
                    </a:lnTo>
                    <a:lnTo>
                      <a:pt x="182" y="579"/>
                    </a:lnTo>
                    <a:lnTo>
                      <a:pt x="175" y="579"/>
                    </a:lnTo>
                    <a:lnTo>
                      <a:pt x="168" y="579"/>
                    </a:lnTo>
                    <a:lnTo>
                      <a:pt x="161" y="579"/>
                    </a:lnTo>
                    <a:lnTo>
                      <a:pt x="155" y="579"/>
                    </a:lnTo>
                    <a:lnTo>
                      <a:pt x="148" y="579"/>
                    </a:lnTo>
                    <a:lnTo>
                      <a:pt x="144" y="437"/>
                    </a:lnTo>
                    <a:lnTo>
                      <a:pt x="202" y="436"/>
                    </a:lnTo>
                    <a:lnTo>
                      <a:pt x="202" y="427"/>
                    </a:lnTo>
                    <a:lnTo>
                      <a:pt x="202" y="419"/>
                    </a:lnTo>
                    <a:lnTo>
                      <a:pt x="202" y="409"/>
                    </a:lnTo>
                    <a:lnTo>
                      <a:pt x="202" y="401"/>
                    </a:lnTo>
                    <a:lnTo>
                      <a:pt x="142" y="403"/>
                    </a:lnTo>
                    <a:lnTo>
                      <a:pt x="139" y="262"/>
                    </a:lnTo>
                    <a:lnTo>
                      <a:pt x="146" y="262"/>
                    </a:lnTo>
                    <a:lnTo>
                      <a:pt x="154" y="262"/>
                    </a:lnTo>
                    <a:lnTo>
                      <a:pt x="162" y="261"/>
                    </a:lnTo>
                    <a:lnTo>
                      <a:pt x="169" y="261"/>
                    </a:lnTo>
                    <a:lnTo>
                      <a:pt x="177" y="260"/>
                    </a:lnTo>
                    <a:lnTo>
                      <a:pt x="185" y="259"/>
                    </a:lnTo>
                    <a:lnTo>
                      <a:pt x="193" y="257"/>
                    </a:lnTo>
                    <a:lnTo>
                      <a:pt x="201" y="256"/>
                    </a:lnTo>
                    <a:lnTo>
                      <a:pt x="201" y="247"/>
                    </a:lnTo>
                    <a:lnTo>
                      <a:pt x="201" y="237"/>
                    </a:lnTo>
                    <a:lnTo>
                      <a:pt x="201" y="227"/>
                    </a:lnTo>
                    <a:lnTo>
                      <a:pt x="200" y="218"/>
                    </a:lnTo>
                    <a:lnTo>
                      <a:pt x="193" y="219"/>
                    </a:lnTo>
                    <a:lnTo>
                      <a:pt x="186" y="219"/>
                    </a:lnTo>
                    <a:lnTo>
                      <a:pt x="178" y="221"/>
                    </a:lnTo>
                    <a:lnTo>
                      <a:pt x="171" y="221"/>
                    </a:lnTo>
                    <a:lnTo>
                      <a:pt x="163" y="222"/>
                    </a:lnTo>
                    <a:lnTo>
                      <a:pt x="155" y="223"/>
                    </a:lnTo>
                    <a:lnTo>
                      <a:pt x="146" y="223"/>
                    </a:lnTo>
                    <a:lnTo>
                      <a:pt x="138" y="224"/>
                    </a:lnTo>
                    <a:lnTo>
                      <a:pt x="132" y="43"/>
                    </a:lnTo>
                    <a:lnTo>
                      <a:pt x="141" y="43"/>
                    </a:lnTo>
                    <a:lnTo>
                      <a:pt x="149" y="43"/>
                    </a:lnTo>
                    <a:lnTo>
                      <a:pt x="157" y="43"/>
                    </a:lnTo>
                    <a:lnTo>
                      <a:pt x="165" y="43"/>
                    </a:lnTo>
                    <a:lnTo>
                      <a:pt x="172" y="43"/>
                    </a:lnTo>
                    <a:lnTo>
                      <a:pt x="178" y="43"/>
                    </a:lnTo>
                    <a:lnTo>
                      <a:pt x="184" y="44"/>
                    </a:lnTo>
                    <a:lnTo>
                      <a:pt x="190" y="44"/>
                    </a:lnTo>
                    <a:lnTo>
                      <a:pt x="188" y="33"/>
                    </a:lnTo>
                    <a:lnTo>
                      <a:pt x="186" y="21"/>
                    </a:lnTo>
                    <a:lnTo>
                      <a:pt x="185" y="11"/>
                    </a:lnTo>
                    <a:lnTo>
                      <a:pt x="183" y="2"/>
                    </a:lnTo>
                    <a:lnTo>
                      <a:pt x="173" y="2"/>
                    </a:lnTo>
                    <a:lnTo>
                      <a:pt x="164" y="0"/>
                    </a:lnTo>
                    <a:lnTo>
                      <a:pt x="155" y="0"/>
                    </a:lnTo>
                    <a:lnTo>
                      <a:pt x="146" y="0"/>
                    </a:lnTo>
                    <a:lnTo>
                      <a:pt x="137" y="0"/>
                    </a:lnTo>
                    <a:lnTo>
                      <a:pt x="126" y="0"/>
                    </a:lnTo>
                    <a:lnTo>
                      <a:pt x="117" y="2"/>
                    </a:lnTo>
                    <a:lnTo>
                      <a:pt x="108" y="2"/>
                    </a:lnTo>
                    <a:lnTo>
                      <a:pt x="100" y="2"/>
                    </a:lnTo>
                    <a:lnTo>
                      <a:pt x="92" y="2"/>
                    </a:lnTo>
                    <a:lnTo>
                      <a:pt x="82" y="2"/>
                    </a:lnTo>
                    <a:lnTo>
                      <a:pt x="74" y="3"/>
                    </a:lnTo>
                    <a:lnTo>
                      <a:pt x="66" y="3"/>
                    </a:lnTo>
                    <a:lnTo>
                      <a:pt x="57" y="4"/>
                    </a:lnTo>
                    <a:lnTo>
                      <a:pt x="49" y="4"/>
                    </a:lnTo>
                    <a:lnTo>
                      <a:pt x="41" y="5"/>
                    </a:lnTo>
                    <a:lnTo>
                      <a:pt x="40" y="14"/>
                    </a:lnTo>
                    <a:lnTo>
                      <a:pt x="39" y="25"/>
                    </a:lnTo>
                    <a:lnTo>
                      <a:pt x="38" y="35"/>
                    </a:lnTo>
                    <a:lnTo>
                      <a:pt x="36" y="47"/>
                    </a:lnTo>
                    <a:lnTo>
                      <a:pt x="40" y="47"/>
                    </a:lnTo>
                    <a:lnTo>
                      <a:pt x="44" y="45"/>
                    </a:lnTo>
                    <a:lnTo>
                      <a:pt x="49" y="45"/>
                    </a:lnTo>
                    <a:lnTo>
                      <a:pt x="54" y="45"/>
                    </a:lnTo>
                    <a:lnTo>
                      <a:pt x="58" y="45"/>
                    </a:lnTo>
                    <a:lnTo>
                      <a:pt x="63" y="45"/>
                    </a:lnTo>
                    <a:lnTo>
                      <a:pt x="68" y="44"/>
                    </a:lnTo>
                    <a:lnTo>
                      <a:pt x="73" y="44"/>
                    </a:lnTo>
                    <a:lnTo>
                      <a:pt x="79" y="225"/>
                    </a:lnTo>
                    <a:lnTo>
                      <a:pt x="71" y="225"/>
                    </a:lnTo>
                    <a:lnTo>
                      <a:pt x="64" y="225"/>
                    </a:lnTo>
                    <a:lnTo>
                      <a:pt x="56" y="225"/>
                    </a:lnTo>
                    <a:lnTo>
                      <a:pt x="48" y="225"/>
                    </a:lnTo>
                    <a:lnTo>
                      <a:pt x="41" y="225"/>
                    </a:lnTo>
                    <a:lnTo>
                      <a:pt x="33" y="225"/>
                    </a:lnTo>
                    <a:lnTo>
                      <a:pt x="25" y="224"/>
                    </a:lnTo>
                    <a:lnTo>
                      <a:pt x="17" y="224"/>
                    </a:lnTo>
                    <a:lnTo>
                      <a:pt x="16" y="233"/>
                    </a:lnTo>
                    <a:lnTo>
                      <a:pt x="16" y="242"/>
                    </a:lnTo>
                    <a:lnTo>
                      <a:pt x="15" y="253"/>
                    </a:lnTo>
                    <a:lnTo>
                      <a:pt x="13" y="262"/>
                    </a:lnTo>
                    <a:lnTo>
                      <a:pt x="23" y="262"/>
                    </a:lnTo>
                    <a:lnTo>
                      <a:pt x="31" y="263"/>
                    </a:lnTo>
                    <a:lnTo>
                      <a:pt x="40" y="263"/>
                    </a:lnTo>
                    <a:lnTo>
                      <a:pt x="48" y="263"/>
                    </a:lnTo>
                    <a:lnTo>
                      <a:pt x="56" y="264"/>
                    </a:lnTo>
                    <a:lnTo>
                      <a:pt x="64" y="264"/>
                    </a:lnTo>
                    <a:lnTo>
                      <a:pt x="72" y="264"/>
                    </a:lnTo>
                    <a:lnTo>
                      <a:pt x="80" y="264"/>
                    </a:lnTo>
                    <a:lnTo>
                      <a:pt x="84" y="405"/>
                    </a:lnTo>
                    <a:lnTo>
                      <a:pt x="3" y="407"/>
                    </a:lnTo>
                    <a:lnTo>
                      <a:pt x="3" y="415"/>
                    </a:lnTo>
                    <a:lnTo>
                      <a:pt x="3" y="424"/>
                    </a:lnTo>
                    <a:lnTo>
                      <a:pt x="2" y="433"/>
                    </a:lnTo>
                    <a:lnTo>
                      <a:pt x="2" y="442"/>
                    </a:lnTo>
                    <a:lnTo>
                      <a:pt x="85" y="439"/>
                    </a:lnTo>
                    <a:lnTo>
                      <a:pt x="88" y="581"/>
                    </a:lnTo>
                    <a:lnTo>
                      <a:pt x="79" y="581"/>
                    </a:lnTo>
                    <a:lnTo>
                      <a:pt x="69" y="582"/>
                    </a:lnTo>
                    <a:lnTo>
                      <a:pt x="58" y="582"/>
                    </a:lnTo>
                    <a:lnTo>
                      <a:pt x="47" y="583"/>
                    </a:lnTo>
                    <a:lnTo>
                      <a:pt x="35" y="585"/>
                    </a:lnTo>
                    <a:lnTo>
                      <a:pt x="24" y="587"/>
                    </a:lnTo>
                    <a:lnTo>
                      <a:pt x="12" y="588"/>
                    </a:lnTo>
                    <a:lnTo>
                      <a:pt x="0" y="590"/>
                    </a:lnTo>
                    <a:lnTo>
                      <a:pt x="0" y="600"/>
                    </a:lnTo>
                    <a:lnTo>
                      <a:pt x="0" y="609"/>
                    </a:lnTo>
                    <a:lnTo>
                      <a:pt x="0" y="618"/>
                    </a:lnTo>
                    <a:lnTo>
                      <a:pt x="1" y="627"/>
                    </a:lnTo>
                    <a:lnTo>
                      <a:pt x="10" y="625"/>
                    </a:lnTo>
                    <a:lnTo>
                      <a:pt x="20" y="624"/>
                    </a:lnTo>
                    <a:lnTo>
                      <a:pt x="31" y="621"/>
                    </a:lnTo>
                    <a:lnTo>
                      <a:pt x="42" y="620"/>
                    </a:lnTo>
                    <a:lnTo>
                      <a:pt x="54" y="618"/>
                    </a:lnTo>
                    <a:lnTo>
                      <a:pt x="65" y="617"/>
                    </a:lnTo>
                    <a:lnTo>
                      <a:pt x="77" y="615"/>
                    </a:lnTo>
                    <a:lnTo>
                      <a:pt x="89" y="613"/>
                    </a:lnTo>
                    <a:lnTo>
                      <a:pt x="95" y="801"/>
                    </a:lnTo>
                    <a:lnTo>
                      <a:pt x="34" y="800"/>
                    </a:lnTo>
                    <a:lnTo>
                      <a:pt x="30" y="797"/>
                    </a:lnTo>
                    <a:lnTo>
                      <a:pt x="24" y="792"/>
                    </a:lnTo>
                    <a:lnTo>
                      <a:pt x="19" y="788"/>
                    </a:lnTo>
                    <a:lnTo>
                      <a:pt x="13" y="784"/>
                    </a:lnTo>
                    <a:lnTo>
                      <a:pt x="16" y="798"/>
                    </a:lnTo>
                    <a:lnTo>
                      <a:pt x="19" y="810"/>
                    </a:lnTo>
                    <a:lnTo>
                      <a:pt x="21" y="823"/>
                    </a:lnTo>
                    <a:lnTo>
                      <a:pt x="25" y="836"/>
                    </a:lnTo>
                    <a:lnTo>
                      <a:pt x="38" y="837"/>
                    </a:lnTo>
                    <a:lnTo>
                      <a:pt x="50" y="837"/>
                    </a:lnTo>
                    <a:lnTo>
                      <a:pt x="63" y="838"/>
                    </a:lnTo>
                    <a:lnTo>
                      <a:pt x="76" y="838"/>
                    </a:lnTo>
                    <a:lnTo>
                      <a:pt x="89" y="838"/>
                    </a:lnTo>
                    <a:lnTo>
                      <a:pt x="102" y="838"/>
                    </a:lnTo>
                    <a:lnTo>
                      <a:pt x="115" y="838"/>
                    </a:lnTo>
                    <a:lnTo>
                      <a:pt x="129" y="838"/>
                    </a:lnTo>
                    <a:lnTo>
                      <a:pt x="137" y="838"/>
                    </a:lnTo>
                    <a:lnTo>
                      <a:pt x="145" y="837"/>
                    </a:lnTo>
                    <a:lnTo>
                      <a:pt x="153" y="837"/>
                    </a:lnTo>
                    <a:lnTo>
                      <a:pt x="161" y="836"/>
                    </a:lnTo>
                    <a:lnTo>
                      <a:pt x="168" y="836"/>
                    </a:lnTo>
                    <a:lnTo>
                      <a:pt x="176" y="836"/>
                    </a:lnTo>
                    <a:lnTo>
                      <a:pt x="184" y="835"/>
                    </a:lnTo>
                    <a:lnTo>
                      <a:pt x="192" y="835"/>
                    </a:lnTo>
                    <a:lnTo>
                      <a:pt x="192" y="825"/>
                    </a:lnTo>
                    <a:lnTo>
                      <a:pt x="192" y="815"/>
                    </a:lnTo>
                    <a:lnTo>
                      <a:pt x="192" y="806"/>
                    </a:lnTo>
                    <a:lnTo>
                      <a:pt x="192" y="797"/>
                    </a:lnTo>
                    <a:lnTo>
                      <a:pt x="154" y="8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CA"/>
              </a:p>
            </p:txBody>
          </p:sp>
        </p:grpSp>
      </p:grpSp>
      <p:pic>
        <p:nvPicPr>
          <p:cNvPr id="18" name="Picture 17" descr="O2O_Icon_workboo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2" y="1694458"/>
            <a:ext cx="576064" cy="570908"/>
          </a:xfrm>
          <a:prstGeom prst="rect">
            <a:avLst/>
          </a:prstGeom>
        </p:spPr>
      </p:pic>
      <p:pic>
        <p:nvPicPr>
          <p:cNvPr id="16" name="Picture 5" descr="O2O_Icon_worksho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62200" y="4114800"/>
            <a:ext cx="620018" cy="620018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971800"/>
            <a:ext cx="594930" cy="65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046298"/>
            <a:ext cx="685800" cy="75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4114800"/>
            <a:ext cx="70640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069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24000" y="2609434"/>
            <a:ext cx="6858000" cy="2800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0" indent="-273050">
              <a:buFont typeface="Arial"/>
              <a:buChar char="•"/>
            </a:pPr>
            <a:r>
              <a:rPr lang="fr-CA" sz="2200" dirty="0" smtClean="0"/>
              <a:t>Fournir l’orientation nécessaire pour que les </a:t>
            </a:r>
            <a:r>
              <a:rPr lang="fr-CA" sz="2200" dirty="0" smtClean="0">
                <a:latin typeface="Arial" pitchFamily="34" charset="0"/>
                <a:cs typeface="Arial" pitchFamily="34" charset="0"/>
              </a:rPr>
              <a:t>nouveaux arrivants </a:t>
            </a:r>
            <a:r>
              <a:rPr lang="fr-CA" sz="2200" b="1" dirty="0" smtClean="0">
                <a:latin typeface="Arial" pitchFamily="34" charset="0"/>
                <a:cs typeface="Arial" pitchFamily="34" charset="0"/>
              </a:rPr>
              <a:t>apprennent à se servir du guide d’orientation </a:t>
            </a:r>
            <a:r>
              <a:rPr lang="fr-CA" sz="2200" dirty="0" smtClean="0">
                <a:latin typeface="Arial" pitchFamily="34" charset="0"/>
                <a:cs typeface="Arial" pitchFamily="34" charset="0"/>
              </a:rPr>
              <a:t>et soient en mesure de trouver </a:t>
            </a:r>
            <a:r>
              <a:rPr lang="fr-FR" sz="2200" dirty="0" smtClean="0">
                <a:latin typeface="Arial" pitchFamily="34" charset="0"/>
                <a:cs typeface="Arial" pitchFamily="34" charset="0"/>
              </a:rPr>
              <a:t>eux-mêmes</a:t>
            </a:r>
            <a:r>
              <a:rPr lang="fr-CA" sz="2200" dirty="0" smtClean="0">
                <a:latin typeface="Arial" pitchFamily="34" charset="0"/>
                <a:cs typeface="Arial" pitchFamily="34" charset="0"/>
              </a:rPr>
              <a:t> les réponses à leurs questions. </a:t>
            </a: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•"/>
              <a:defRPr/>
            </a:pPr>
            <a:endParaRPr lang="fr-CA" sz="2200" dirty="0" smtClean="0">
              <a:latin typeface="Arial" pitchFamily="34" charset="0"/>
              <a:cs typeface="Arial" pitchFamily="34" charset="0"/>
            </a:endParaRPr>
          </a:p>
          <a:p>
            <a:pPr marL="273050" indent="-273050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SzPct val="100000"/>
              <a:buFont typeface="Arial" pitchFamily="34" charset="0"/>
              <a:buChar char="•"/>
              <a:defRPr/>
            </a:pPr>
            <a:r>
              <a:rPr lang="fr-FR" sz="2200" b="1" dirty="0" smtClean="0">
                <a:latin typeface="Arial" pitchFamily="34" charset="0"/>
                <a:cs typeface="Arial" pitchFamily="34" charset="0"/>
              </a:rPr>
              <a:t>Aiguiller</a:t>
            </a:r>
            <a:r>
              <a:rPr lang="fr-FR" sz="2200" dirty="0" smtClean="0">
                <a:latin typeface="Arial" pitchFamily="34" charset="0"/>
                <a:cs typeface="Arial" pitchFamily="34" charset="0"/>
              </a:rPr>
              <a:t> les nouveaux arrivants </a:t>
            </a:r>
            <a:r>
              <a:rPr lang="fr-CA" sz="2200" dirty="0" smtClean="0">
                <a:latin typeface="Arial" pitchFamily="34" charset="0"/>
                <a:cs typeface="Arial" pitchFamily="34" charset="0"/>
              </a:rPr>
              <a:t>vers d’autres services et programmes </a:t>
            </a:r>
            <a:r>
              <a:rPr lang="fr-FR" sz="2200" dirty="0" smtClean="0">
                <a:latin typeface="Arial" pitchFamily="34" charset="0"/>
                <a:cs typeface="Arial" pitchFamily="34" charset="0"/>
              </a:rPr>
              <a:t>disponibles</a:t>
            </a:r>
            <a:r>
              <a:rPr lang="fr-CA" sz="2200" dirty="0" smtClean="0">
                <a:latin typeface="Arial" pitchFamily="34" charset="0"/>
                <a:cs typeface="Arial" pitchFamily="34" charset="0"/>
              </a:rPr>
              <a:t> dans leur communauté</a:t>
            </a: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2555776" y="533400"/>
            <a:ext cx="59786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80C535"/>
                </a:solidFill>
                <a:cs typeface="Arial" charset="0"/>
              </a:rPr>
              <a:t>Les ateliers</a:t>
            </a:r>
            <a:endParaRPr lang="en-US" sz="5400" b="1" dirty="0">
              <a:solidFill>
                <a:srgbClr val="80C535"/>
              </a:solidFill>
              <a:cs typeface="Arial" charset="0"/>
            </a:endParaRPr>
          </a:p>
        </p:txBody>
      </p:sp>
      <p:pic>
        <p:nvPicPr>
          <p:cNvPr id="8" name="Picture 8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008112" cy="1008112"/>
          </a:xfrm>
          <a:prstGeom prst="rect">
            <a:avLst/>
          </a:prstGeom>
        </p:spPr>
      </p:pic>
      <p:pic>
        <p:nvPicPr>
          <p:cNvPr id="12" name="Picture 10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548680"/>
            <a:ext cx="1008112" cy="100811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590800" y="1318736"/>
            <a:ext cx="248927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Objectifs</a:t>
            </a:r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600200" y="2240102"/>
            <a:ext cx="7239000" cy="3170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0" indent="-273050"/>
            <a:endParaRPr lang="fr-FR" sz="2400" dirty="0" smtClean="0"/>
          </a:p>
          <a:p>
            <a:pPr marL="273050" indent="-273050">
              <a:buFont typeface="Arial"/>
              <a:buChar char="•"/>
            </a:pPr>
            <a:r>
              <a:rPr lang="fr-FR" sz="2200" b="1" dirty="0" smtClean="0"/>
              <a:t>Comprendre le réseau </a:t>
            </a:r>
            <a:r>
              <a:rPr lang="fr-FR" sz="2200" dirty="0" smtClean="0"/>
              <a:t>de services mis à leur disposition</a:t>
            </a:r>
            <a:endParaRPr lang="en-CA" sz="2200" dirty="0" smtClean="0">
              <a:latin typeface="Arial" pitchFamily="34" charset="0"/>
              <a:cs typeface="Arial" pitchFamily="34" charset="0"/>
            </a:endParaRPr>
          </a:p>
          <a:p>
            <a:pPr marL="273050" indent="-273050"/>
            <a:endParaRPr lang="fr-FR" sz="2200" b="1" dirty="0" smtClean="0"/>
          </a:p>
          <a:p>
            <a:pPr marL="273050" indent="-273050">
              <a:buFont typeface="Arial"/>
              <a:buChar char="•"/>
            </a:pPr>
            <a:r>
              <a:rPr lang="fr-FR" sz="2200" b="1" dirty="0" smtClean="0"/>
              <a:t>Mieux comprendre </a:t>
            </a:r>
            <a:r>
              <a:rPr lang="fr-FR" sz="2200" dirty="0" smtClean="0"/>
              <a:t>ce qu’ils savent déjà et ce qui leur reste à apprendre</a:t>
            </a:r>
          </a:p>
          <a:p>
            <a:pPr marL="273050" indent="-273050"/>
            <a:endParaRPr lang="fr-FR" sz="2200" dirty="0" smtClean="0"/>
          </a:p>
          <a:p>
            <a:pPr marL="273050" indent="-273050">
              <a:buFont typeface="Arial"/>
              <a:buChar char="•"/>
            </a:pPr>
            <a:r>
              <a:rPr lang="fr-FR" sz="2200" b="1" dirty="0" smtClean="0"/>
              <a:t>Avoir un plan </a:t>
            </a:r>
            <a:r>
              <a:rPr lang="fr-FR" sz="2200" dirty="0" smtClean="0"/>
              <a:t>pour poursuivre leur établissement en Ontario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2555776" y="533400"/>
            <a:ext cx="59786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80C535"/>
                </a:solidFill>
                <a:cs typeface="Arial" charset="0"/>
              </a:rPr>
              <a:t>Les ateliers</a:t>
            </a:r>
            <a:endParaRPr lang="en-US" sz="5400" b="1" dirty="0">
              <a:solidFill>
                <a:srgbClr val="80C535"/>
              </a:solidFill>
              <a:cs typeface="Arial" charset="0"/>
            </a:endParaRPr>
          </a:p>
        </p:txBody>
      </p:sp>
      <p:pic>
        <p:nvPicPr>
          <p:cNvPr id="8" name="Picture 8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008112" cy="1008112"/>
          </a:xfrm>
          <a:prstGeom prst="rect">
            <a:avLst/>
          </a:prstGeom>
        </p:spPr>
      </p:pic>
      <p:pic>
        <p:nvPicPr>
          <p:cNvPr id="12" name="Picture 10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548680"/>
            <a:ext cx="1008112" cy="100811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590800" y="1318736"/>
            <a:ext cx="248927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42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Objectifs</a:t>
            </a:r>
            <a:endParaRPr lang="fr-FR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contenu 2"/>
          <p:cNvSpPr>
            <a:spLocks noGrp="1"/>
          </p:cNvSpPr>
          <p:nvPr>
            <p:ph idx="4294967295"/>
          </p:nvPr>
        </p:nvSpPr>
        <p:spPr>
          <a:xfrm>
            <a:off x="1619672" y="2286000"/>
            <a:ext cx="7632848" cy="32572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CA" sz="2400" b="1" dirty="0" smtClean="0">
                <a:solidFill>
                  <a:srgbClr val="74B230"/>
                </a:solidFill>
                <a:latin typeface="Arial"/>
                <a:cs typeface="Arial"/>
              </a:rPr>
              <a:t>Durée</a:t>
            </a:r>
            <a:r>
              <a:rPr lang="fr-CA" sz="2400" dirty="0" smtClean="0">
                <a:latin typeface="Arial"/>
                <a:cs typeface="Arial"/>
              </a:rPr>
              <a:t>	: 10 à 12 heures</a:t>
            </a:r>
          </a:p>
          <a:p>
            <a:pPr marL="1371600" lvl="2" indent="-292100">
              <a:buNone/>
            </a:pP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marL="1371600" indent="-292100"/>
            <a:r>
              <a:rPr lang="fr-CA" sz="2400" dirty="0" smtClean="0">
                <a:latin typeface="Arial"/>
                <a:cs typeface="Arial"/>
              </a:rPr>
              <a:t>1 journée et demi</a:t>
            </a:r>
          </a:p>
          <a:p>
            <a:pPr marL="1371600" indent="-292100"/>
            <a:r>
              <a:rPr lang="fr-CA" sz="2400" dirty="0" smtClean="0">
                <a:latin typeface="Arial"/>
                <a:cs typeface="Arial"/>
              </a:rPr>
              <a:t>3 demi-journées consécutives </a:t>
            </a:r>
          </a:p>
          <a:p>
            <a:pPr marL="1371600" indent="-292100"/>
            <a:r>
              <a:rPr lang="fr-CA" sz="2400" dirty="0" smtClean="0">
                <a:latin typeface="Arial"/>
                <a:cs typeface="Arial"/>
              </a:rPr>
              <a:t>Week-end </a:t>
            </a:r>
            <a:r>
              <a:rPr lang="fr-CA" sz="2400" dirty="0" smtClean="0">
                <a:solidFill>
                  <a:srgbClr val="000000"/>
                </a:solidFill>
                <a:latin typeface="Arial"/>
                <a:cs typeface="Arial"/>
              </a:rPr>
              <a:t>(une journée </a:t>
            </a:r>
            <a:r>
              <a:rPr lang="fr-CA" sz="2400" dirty="0" smtClean="0">
                <a:latin typeface="Arial"/>
                <a:cs typeface="Arial"/>
              </a:rPr>
              <a:t>et demi)</a:t>
            </a:r>
          </a:p>
          <a:p>
            <a:pPr marL="1371600" indent="-292100"/>
            <a:r>
              <a:rPr lang="fr-CA" sz="2400" dirty="0" err="1" smtClean="0">
                <a:latin typeface="Arial"/>
                <a:cs typeface="Arial"/>
              </a:rPr>
              <a:t>Skype</a:t>
            </a:r>
            <a:r>
              <a:rPr lang="fr-CA" sz="2400" dirty="0" smtClean="0">
                <a:latin typeface="Arial"/>
                <a:cs typeface="Arial"/>
              </a:rPr>
              <a:t> </a:t>
            </a:r>
          </a:p>
          <a:p>
            <a:pPr marL="1371600" indent="-292100">
              <a:buNone/>
            </a:pPr>
            <a:endParaRPr lang="fr-CA" sz="2400" b="1" dirty="0" smtClean="0">
              <a:latin typeface="Arial"/>
              <a:cs typeface="Arial"/>
            </a:endParaRPr>
          </a:p>
          <a:p>
            <a:pPr marL="1371600" indent="-1371600">
              <a:buNone/>
            </a:pPr>
            <a:r>
              <a:rPr lang="fr-CA" sz="2400" b="1" dirty="0" smtClean="0">
                <a:latin typeface="Arial"/>
                <a:cs typeface="Arial"/>
              </a:rPr>
              <a:t>Contenu : 3 ou 4 sujets </a:t>
            </a:r>
          </a:p>
          <a:p>
            <a:pPr marL="982663" indent="-354013"/>
            <a:endParaRPr lang="fr-CA" sz="2400" dirty="0" smtClean="0"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73091" y="1242059"/>
            <a:ext cx="623556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CA" sz="3000" b="1" dirty="0" smtClean="0">
                <a:solidFill>
                  <a:prstClr val="black"/>
                </a:solidFill>
                <a:cs typeface="Arial" charset="0"/>
              </a:rPr>
              <a:t>Modèles de prestation de service </a:t>
            </a: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2555776" y="533400"/>
            <a:ext cx="59786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80C535"/>
                </a:solidFill>
                <a:cs typeface="Arial" charset="0"/>
              </a:rPr>
              <a:t>Les ateliers</a:t>
            </a:r>
            <a:endParaRPr lang="en-US" sz="5400" b="1" dirty="0">
              <a:solidFill>
                <a:srgbClr val="80C535"/>
              </a:solidFill>
              <a:cs typeface="Arial" charset="0"/>
            </a:endParaRPr>
          </a:p>
        </p:txBody>
      </p:sp>
      <p:pic>
        <p:nvPicPr>
          <p:cNvPr id="8" name="Picture 8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008112" cy="1008112"/>
          </a:xfrm>
          <a:prstGeom prst="rect">
            <a:avLst/>
          </a:prstGeom>
        </p:spPr>
      </p:pic>
      <p:pic>
        <p:nvPicPr>
          <p:cNvPr id="12" name="Picture 10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548680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2"/>
          <p:cNvSpPr>
            <a:spLocks noGrp="1"/>
          </p:cNvSpPr>
          <p:nvPr>
            <p:ph idx="4294967295"/>
          </p:nvPr>
        </p:nvSpPr>
        <p:spPr>
          <a:xfrm>
            <a:off x="1747341" y="2564905"/>
            <a:ext cx="7217147" cy="2016224"/>
          </a:xfrm>
        </p:spPr>
        <p:txBody>
          <a:bodyPr>
            <a:normAutofit/>
          </a:bodyPr>
          <a:lstStyle/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en-C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Aide au transport</a:t>
            </a:r>
          </a:p>
          <a:p>
            <a:pPr lvl="1">
              <a:spcBef>
                <a:spcPts val="0"/>
              </a:spcBef>
              <a:buNone/>
            </a:pPr>
            <a:endParaRPr lang="en-CA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fr-F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Légers rafraîchissements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endParaRPr lang="fr-F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en-C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Service de </a:t>
            </a:r>
            <a:r>
              <a:rPr lang="en-CA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garde</a:t>
            </a:r>
            <a:r>
              <a:rPr lang="en-C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CA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en-C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buFont typeface="Arial" pitchFamily="34" charset="0"/>
              <a:buChar char="•"/>
            </a:pPr>
            <a:endParaRPr lang="en-CA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4967" y="1196752"/>
            <a:ext cx="6477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 smtClean="0"/>
              <a:t>Dépenses couverts</a:t>
            </a: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2555776" y="533400"/>
            <a:ext cx="59786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80C535"/>
                </a:solidFill>
                <a:cs typeface="Arial" charset="0"/>
              </a:rPr>
              <a:t>Les ateliers</a:t>
            </a:r>
            <a:endParaRPr lang="en-US" sz="5400" b="1" dirty="0">
              <a:solidFill>
                <a:srgbClr val="80C535"/>
              </a:solidFill>
              <a:cs typeface="Arial" charset="0"/>
            </a:endParaRPr>
          </a:p>
        </p:txBody>
      </p:sp>
      <p:pic>
        <p:nvPicPr>
          <p:cNvPr id="8" name="Picture 8" descr="O2O_Icon_works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008112" cy="1008112"/>
          </a:xfrm>
          <a:prstGeom prst="rect">
            <a:avLst/>
          </a:prstGeom>
        </p:spPr>
      </p:pic>
      <p:pic>
        <p:nvPicPr>
          <p:cNvPr id="14" name="Picture 10" descr="O2O_arrow_circle_g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548680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32656" y="-180625"/>
            <a:ext cx="10549680" cy="7066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6084168" y="1700808"/>
            <a:ext cx="2520280" cy="25202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6084168" y="2413337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dirty="0" smtClean="0">
                <a:solidFill>
                  <a:schemeClr val="bg1"/>
                </a:solidFill>
              </a:rPr>
              <a:t>Le manuel d’instruction</a:t>
            </a:r>
            <a:endParaRPr lang="fr-CA" sz="2800" dirty="0" smtClean="0"/>
          </a:p>
        </p:txBody>
      </p:sp>
      <p:pic>
        <p:nvPicPr>
          <p:cNvPr id="8" name="Picture 7" descr="O2O_Logo_BILINGUAL_FR_EN-REV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404665"/>
            <a:ext cx="4320480" cy="693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2O_Icon_workb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5993" y="4544730"/>
            <a:ext cx="508607" cy="504056"/>
          </a:xfrm>
          <a:prstGeom prst="rect">
            <a:avLst/>
          </a:prstGeom>
        </p:spPr>
      </p:pic>
      <p:pic>
        <p:nvPicPr>
          <p:cNvPr id="13" name="Picture 12" descr="O2O_Icon_we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4544730"/>
            <a:ext cx="502548" cy="504056"/>
          </a:xfrm>
          <a:prstGeom prst="rect">
            <a:avLst/>
          </a:prstGeom>
        </p:spPr>
      </p:pic>
      <p:pic>
        <p:nvPicPr>
          <p:cNvPr id="15" name="Picture 14" descr="O2O_Icon_worksho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49256" y="4544730"/>
            <a:ext cx="504056" cy="504056"/>
          </a:xfrm>
          <a:prstGeom prst="rect">
            <a:avLst/>
          </a:prstGeom>
        </p:spPr>
      </p:pic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1600200" y="457200"/>
            <a:ext cx="830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600" b="1" dirty="0" smtClean="0"/>
              <a:t>Caractéristiques du projet</a:t>
            </a:r>
            <a:endParaRPr lang="en-US" sz="4600" b="1" dirty="0">
              <a:cs typeface="Arial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625824" y="1905000"/>
            <a:ext cx="6984776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CA" sz="2200" b="1" dirty="0" smtClean="0">
                <a:solidFill>
                  <a:srgbClr val="000000"/>
                </a:solidFill>
              </a:rPr>
              <a:t>Guide d’orientation </a:t>
            </a:r>
            <a:r>
              <a:rPr lang="fr-CA" sz="2200" dirty="0" smtClean="0">
                <a:solidFill>
                  <a:srgbClr val="000000"/>
                </a:solidFill>
              </a:rPr>
              <a:t>vers des sources d’information concernant les services, programmes et démarches relatifs aux </a:t>
            </a:r>
            <a:r>
              <a:rPr lang="fr-CA" sz="2200" b="1" dirty="0" smtClean="0">
                <a:solidFill>
                  <a:srgbClr val="000000"/>
                </a:solidFill>
              </a:rPr>
              <a:t>premières étapes de l’établissement en Ontario</a:t>
            </a:r>
            <a:r>
              <a:rPr lang="fr-CA" sz="2200" dirty="0" smtClean="0">
                <a:solidFill>
                  <a:srgbClr val="000000"/>
                </a:solidFill>
              </a:rPr>
              <a:t>.</a:t>
            </a:r>
          </a:p>
          <a:p>
            <a:pPr marL="266700" indent="-266700" fontAlgn="auto">
              <a:spcAft>
                <a:spcPts val="0"/>
              </a:spcAft>
              <a:defRPr/>
            </a:pPr>
            <a:endParaRPr lang="fr-CA" sz="2200" dirty="0" smtClean="0">
              <a:solidFill>
                <a:srgbClr val="000000"/>
              </a:solidFill>
            </a:endParaRPr>
          </a:p>
          <a:p>
            <a:pPr marL="266700" indent="-2667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200" b="1" dirty="0" smtClean="0">
                <a:solidFill>
                  <a:srgbClr val="000000"/>
                </a:solidFill>
              </a:rPr>
              <a:t>Information standardisée</a:t>
            </a:r>
            <a:r>
              <a:rPr lang="fr-CA" sz="2200" dirty="0" smtClean="0">
                <a:solidFill>
                  <a:srgbClr val="000000"/>
                </a:solidFill>
              </a:rPr>
              <a:t> présentée en trois différents formats</a:t>
            </a:r>
          </a:p>
          <a:p>
            <a:pPr marL="266700" indent="-2667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CA" sz="2000" dirty="0" smtClean="0"/>
          </a:p>
          <a:p>
            <a:pPr marL="266700" indent="-266700" fontAlgn="auto">
              <a:spcAft>
                <a:spcPts val="0"/>
              </a:spcAft>
              <a:defRPr/>
            </a:pPr>
            <a:r>
              <a:rPr lang="en-CA" sz="2000" b="1" dirty="0" smtClean="0">
                <a:solidFill>
                  <a:srgbClr val="000000"/>
                </a:solidFill>
                <a:cs typeface="Arial" charset="0"/>
              </a:rPr>
              <a:t>		Guide                Ateliers             Site Web</a:t>
            </a:r>
          </a:p>
          <a:p>
            <a:pPr marL="266700" indent="-266700" fontAlgn="auto">
              <a:spcAft>
                <a:spcPts val="0"/>
              </a:spcAft>
              <a:defRPr/>
            </a:pPr>
            <a:endParaRPr lang="en-CA" sz="2000" b="1" dirty="0" smtClean="0">
              <a:solidFill>
                <a:srgbClr val="000000"/>
              </a:solidFill>
              <a:cs typeface="Arial" charset="0"/>
            </a:endParaRPr>
          </a:p>
          <a:p>
            <a:pPr marL="266700" indent="-266700" fontAlgn="auto">
              <a:spcAft>
                <a:spcPts val="0"/>
              </a:spcAft>
              <a:defRPr/>
            </a:pPr>
            <a:endParaRPr lang="en-CA" sz="1400" b="1" dirty="0" smtClean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0" y="3113584"/>
            <a:ext cx="9180512" cy="3744416"/>
            <a:chOff x="0" y="836712"/>
            <a:chExt cx="9144000" cy="4320480"/>
          </a:xfrm>
        </p:grpSpPr>
        <p:sp>
          <p:nvSpPr>
            <p:cNvPr id="20" name="Rectangle 19"/>
            <p:cNvSpPr/>
            <p:nvPr/>
          </p:nvSpPr>
          <p:spPr>
            <a:xfrm>
              <a:off x="0" y="836712"/>
              <a:ext cx="9144000" cy="4320480"/>
            </a:xfrm>
            <a:prstGeom prst="rect">
              <a:avLst/>
            </a:prstGeom>
            <a:solidFill>
              <a:srgbClr val="F4D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897" y="936884"/>
              <a:ext cx="6264696" cy="355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400" dirty="0" smtClean="0"/>
                <a:t>GUIDE D’ORIENTATION “L’ONTARIO, C’EST CHEZ MOI”</a:t>
              </a:r>
              <a:endParaRPr lang="en-CA" sz="1400" dirty="0"/>
            </a:p>
          </p:txBody>
        </p:sp>
      </p:grpSp>
      <p:grpSp>
        <p:nvGrpSpPr>
          <p:cNvPr id="3" name="Group 26"/>
          <p:cNvGrpSpPr/>
          <p:nvPr/>
        </p:nvGrpSpPr>
        <p:grpSpPr>
          <a:xfrm>
            <a:off x="7524328" y="3257600"/>
            <a:ext cx="2111896" cy="2664296"/>
            <a:chOff x="7452320" y="1628800"/>
            <a:chExt cx="2111896" cy="266429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4" name="Rounded Rectangle 23"/>
            <p:cNvSpPr/>
            <p:nvPr/>
          </p:nvSpPr>
          <p:spPr>
            <a:xfrm>
              <a:off x="7452320" y="1628800"/>
              <a:ext cx="1512167" cy="72008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452320" y="2132856"/>
              <a:ext cx="1512168" cy="21602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547992" y="1724000"/>
              <a:ext cx="2016224" cy="59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1050" dirty="0" smtClean="0">
                  <a:solidFill>
                    <a:srgbClr val="FFFFFF"/>
                  </a:solidFill>
                </a:rPr>
                <a:t>ONGLET 6</a:t>
              </a:r>
            </a:p>
            <a:p>
              <a:r>
                <a:rPr lang="fr-CA" sz="1100" b="1" dirty="0" smtClean="0">
                  <a:solidFill>
                    <a:schemeClr val="bg1"/>
                  </a:solidFill>
                </a:rPr>
                <a:t>DOCUMENTS À DISTRIBUER</a:t>
              </a:r>
              <a:endParaRPr lang="en-CA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52"/>
          <p:cNvGrpSpPr/>
          <p:nvPr/>
        </p:nvGrpSpPr>
        <p:grpSpPr>
          <a:xfrm>
            <a:off x="5940152" y="3401616"/>
            <a:ext cx="3312368" cy="2736304"/>
            <a:chOff x="5868144" y="1628800"/>
            <a:chExt cx="3312368" cy="2736304"/>
          </a:xfrm>
        </p:grpSpPr>
        <p:grpSp>
          <p:nvGrpSpPr>
            <p:cNvPr id="5" name="Group 31"/>
            <p:cNvGrpSpPr/>
            <p:nvPr/>
          </p:nvGrpSpPr>
          <p:grpSpPr>
            <a:xfrm>
              <a:off x="5868144" y="1628800"/>
              <a:ext cx="3312368" cy="2736304"/>
              <a:chOff x="5903640" y="1916832"/>
              <a:chExt cx="3312368" cy="2736304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Rounded Rectangle 28"/>
              <p:cNvSpPr/>
              <p:nvPr/>
            </p:nvSpPr>
            <p:spPr>
              <a:xfrm>
                <a:off x="5903640" y="1916832"/>
                <a:ext cx="1522855" cy="720080"/>
              </a:xfrm>
              <a:prstGeom prst="roundRect">
                <a:avLst/>
              </a:prstGeom>
              <a:solidFill>
                <a:srgbClr val="512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5903640" y="2492896"/>
                <a:ext cx="3312368" cy="2160240"/>
              </a:xfrm>
              <a:prstGeom prst="rect">
                <a:avLst/>
              </a:prstGeom>
              <a:solidFill>
                <a:srgbClr val="512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6012160" y="1628800"/>
              <a:ext cx="2016224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900" dirty="0" smtClean="0">
                  <a:solidFill>
                    <a:schemeClr val="bg1"/>
                  </a:solidFill>
                </a:rPr>
                <a:t>ONGLET</a:t>
              </a:r>
              <a:r>
                <a:rPr lang="fr-CA" sz="900" dirty="0" smtClean="0"/>
                <a:t> </a:t>
              </a:r>
              <a:r>
                <a:rPr lang="fr-CA" sz="900" dirty="0" smtClean="0">
                  <a:solidFill>
                    <a:schemeClr val="bg1"/>
                  </a:solidFill>
                </a:rPr>
                <a:t> 5</a:t>
              </a:r>
            </a:p>
            <a:p>
              <a:r>
                <a:rPr lang="fr-CA" sz="1100" b="1" dirty="0" smtClean="0">
                  <a:solidFill>
                    <a:schemeClr val="bg1"/>
                  </a:solidFill>
                </a:rPr>
                <a:t>SUJETS </a:t>
              </a:r>
            </a:p>
            <a:p>
              <a:r>
                <a:rPr lang="fr-CA" sz="1100" b="1" dirty="0" smtClean="0">
                  <a:solidFill>
                    <a:schemeClr val="bg1"/>
                  </a:solidFill>
                </a:rPr>
                <a:t>INTERACTIFS</a:t>
              </a:r>
            </a:p>
          </p:txBody>
        </p:sp>
      </p:grpSp>
      <p:grpSp>
        <p:nvGrpSpPr>
          <p:cNvPr id="6" name="Group 51"/>
          <p:cNvGrpSpPr/>
          <p:nvPr/>
        </p:nvGrpSpPr>
        <p:grpSpPr>
          <a:xfrm>
            <a:off x="4355976" y="3617640"/>
            <a:ext cx="4824536" cy="2736304"/>
            <a:chOff x="4319464" y="1844824"/>
            <a:chExt cx="4824536" cy="2736304"/>
          </a:xfrm>
        </p:grpSpPr>
        <p:grpSp>
          <p:nvGrpSpPr>
            <p:cNvPr id="7" name="Group 32"/>
            <p:cNvGrpSpPr/>
            <p:nvPr/>
          </p:nvGrpSpPr>
          <p:grpSpPr>
            <a:xfrm>
              <a:off x="4319464" y="1844824"/>
              <a:ext cx="4824536" cy="2736304"/>
              <a:chOff x="4319464" y="1916832"/>
              <a:chExt cx="4824536" cy="273630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Rounded Rectangle 33"/>
              <p:cNvSpPr/>
              <p:nvPr/>
            </p:nvSpPr>
            <p:spPr>
              <a:xfrm>
                <a:off x="4319464" y="1916832"/>
                <a:ext cx="1522855" cy="720080"/>
              </a:xfrm>
              <a:prstGeom prst="roundRect">
                <a:avLst/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319464" y="2492896"/>
                <a:ext cx="4824536" cy="2160240"/>
              </a:xfrm>
              <a:prstGeom prst="rect">
                <a:avLst/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4499992" y="1844824"/>
              <a:ext cx="2016224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900" dirty="0" smtClean="0"/>
                <a:t>ONGLET 4</a:t>
              </a:r>
            </a:p>
            <a:p>
              <a:r>
                <a:rPr lang="fr-CA" sz="1100" b="1" dirty="0" smtClean="0"/>
                <a:t>SUJETS </a:t>
              </a:r>
            </a:p>
            <a:p>
              <a:r>
                <a:rPr lang="fr-CA" sz="1100" b="1" dirty="0" smtClean="0"/>
                <a:t>D’INFORMATION</a:t>
              </a:r>
              <a:endParaRPr lang="en-CA" sz="1100" b="1" dirty="0"/>
            </a:p>
          </p:txBody>
        </p:sp>
      </p:grpSp>
      <p:grpSp>
        <p:nvGrpSpPr>
          <p:cNvPr id="8" name="Group 50"/>
          <p:cNvGrpSpPr/>
          <p:nvPr/>
        </p:nvGrpSpPr>
        <p:grpSpPr>
          <a:xfrm>
            <a:off x="2771800" y="3761656"/>
            <a:ext cx="6408712" cy="2736304"/>
            <a:chOff x="2735288" y="1988840"/>
            <a:chExt cx="6408712" cy="2736304"/>
          </a:xfrm>
        </p:grpSpPr>
        <p:grpSp>
          <p:nvGrpSpPr>
            <p:cNvPr id="9" name="Group 36"/>
            <p:cNvGrpSpPr/>
            <p:nvPr/>
          </p:nvGrpSpPr>
          <p:grpSpPr>
            <a:xfrm>
              <a:off x="2735288" y="1988840"/>
              <a:ext cx="6408712" cy="2736304"/>
              <a:chOff x="2735288" y="1916832"/>
              <a:chExt cx="6408712" cy="2736304"/>
            </a:xfrm>
            <a:solidFill>
              <a:srgbClr val="74B23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Rounded Rectangle 37"/>
              <p:cNvSpPr/>
              <p:nvPr/>
            </p:nvSpPr>
            <p:spPr>
              <a:xfrm>
                <a:off x="2735288" y="1916832"/>
                <a:ext cx="1522855" cy="72008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2735288" y="2492896"/>
                <a:ext cx="6408712" cy="2160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2915816" y="1988840"/>
              <a:ext cx="1162472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900" dirty="0" smtClean="0"/>
                <a:t>ONGLET 3</a:t>
              </a:r>
            </a:p>
            <a:p>
              <a:r>
                <a:rPr lang="fr-CA" sz="1100" b="1" dirty="0" smtClean="0"/>
                <a:t>SÉANCES </a:t>
              </a:r>
            </a:p>
            <a:p>
              <a:r>
                <a:rPr lang="fr-CA" sz="1100" b="1" dirty="0" smtClean="0"/>
                <a:t>SUIVANTES</a:t>
              </a:r>
              <a:endParaRPr lang="en-CA" sz="1100" b="1" dirty="0"/>
            </a:p>
          </p:txBody>
        </p:sp>
      </p:grpSp>
      <p:grpSp>
        <p:nvGrpSpPr>
          <p:cNvPr id="10" name="Group 49"/>
          <p:cNvGrpSpPr/>
          <p:nvPr/>
        </p:nvGrpSpPr>
        <p:grpSpPr>
          <a:xfrm>
            <a:off x="1187624" y="3977680"/>
            <a:ext cx="7992888" cy="2664296"/>
            <a:chOff x="1151112" y="2348880"/>
            <a:chExt cx="7992888" cy="2664296"/>
          </a:xfrm>
        </p:grpSpPr>
        <p:grpSp>
          <p:nvGrpSpPr>
            <p:cNvPr id="11" name="Group 40"/>
            <p:cNvGrpSpPr/>
            <p:nvPr/>
          </p:nvGrpSpPr>
          <p:grpSpPr>
            <a:xfrm>
              <a:off x="1151112" y="2348880"/>
              <a:ext cx="7992888" cy="2664296"/>
              <a:chOff x="1151112" y="1988840"/>
              <a:chExt cx="7992888" cy="2664296"/>
            </a:xfrm>
            <a:solidFill>
              <a:srgbClr val="00A4DE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Rounded Rectangle 41"/>
              <p:cNvSpPr/>
              <p:nvPr/>
            </p:nvSpPr>
            <p:spPr>
              <a:xfrm>
                <a:off x="1151112" y="1988840"/>
                <a:ext cx="1522855" cy="72008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1151112" y="2492896"/>
                <a:ext cx="7992888" cy="2160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1259632" y="2348880"/>
              <a:ext cx="1294656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900" dirty="0" smtClean="0"/>
                <a:t>ONGLET 2</a:t>
              </a:r>
            </a:p>
            <a:p>
              <a:r>
                <a:rPr lang="fr-CA" sz="1100" b="1" dirty="0" smtClean="0"/>
                <a:t>PRÉMIÈRE SÉANCE</a:t>
              </a:r>
              <a:endParaRPr lang="en-CA" sz="1100" b="1" dirty="0"/>
            </a:p>
          </p:txBody>
        </p:sp>
      </p:grpSp>
      <p:grpSp>
        <p:nvGrpSpPr>
          <p:cNvPr id="12" name="Group 48"/>
          <p:cNvGrpSpPr/>
          <p:nvPr/>
        </p:nvGrpSpPr>
        <p:grpSpPr>
          <a:xfrm>
            <a:off x="36512" y="4265712"/>
            <a:ext cx="9144000" cy="2592288"/>
            <a:chOff x="0" y="2636912"/>
            <a:chExt cx="9144000" cy="2592288"/>
          </a:xfrm>
        </p:grpSpPr>
        <p:grpSp>
          <p:nvGrpSpPr>
            <p:cNvPr id="13" name="Group 44"/>
            <p:cNvGrpSpPr/>
            <p:nvPr/>
          </p:nvGrpSpPr>
          <p:grpSpPr>
            <a:xfrm>
              <a:off x="0" y="2636912"/>
              <a:ext cx="9144000" cy="2592288"/>
              <a:chOff x="0" y="2060848"/>
              <a:chExt cx="9144000" cy="2592288"/>
            </a:xfrm>
            <a:solidFill>
              <a:schemeClr val="accent6">
                <a:lumMod val="75000"/>
              </a:schemeClr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Rounded Rectangle 45"/>
              <p:cNvSpPr/>
              <p:nvPr/>
            </p:nvSpPr>
            <p:spPr>
              <a:xfrm>
                <a:off x="0" y="2060848"/>
                <a:ext cx="1126303" cy="72008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0" y="2492896"/>
                <a:ext cx="9144000" cy="2160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35496" y="2684820"/>
              <a:ext cx="12961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800" dirty="0" smtClean="0"/>
                <a:t>ONGLET 1</a:t>
              </a:r>
            </a:p>
            <a:p>
              <a:r>
                <a:rPr lang="fr-CA" sz="1100" b="1" dirty="0" smtClean="0"/>
                <a:t>APERÇU DE L’ATELIER</a:t>
              </a:r>
              <a:endParaRPr lang="en-CA" sz="1100" b="1" dirty="0"/>
            </a:p>
          </p:txBody>
        </p:sp>
      </p:grpSp>
      <p:sp>
        <p:nvSpPr>
          <p:cNvPr id="37" name="TextBox 17"/>
          <p:cNvSpPr txBox="1">
            <a:spLocks noChangeArrowheads="1"/>
          </p:cNvSpPr>
          <p:nvPr/>
        </p:nvSpPr>
        <p:spPr bwMode="auto">
          <a:xfrm>
            <a:off x="1763688" y="476672"/>
            <a:ext cx="62646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800" b="1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Manuel d’instruction</a:t>
            </a:r>
            <a:endParaRPr lang="en-US" sz="4800" b="1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763688" y="476672"/>
            <a:ext cx="62646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800" b="1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Manuel d’instruction</a:t>
            </a:r>
            <a:endParaRPr lang="en-US" sz="4800" b="1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02024" y="1700808"/>
            <a:ext cx="6984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itchFamily="34" charset="0"/>
              <a:buChar char="•"/>
            </a:pPr>
            <a:r>
              <a:rPr lang="fr-CA" sz="2000" dirty="0" smtClean="0"/>
              <a:t>Un aperçu général de l’atelier, y compris une description des sujets et des activités</a:t>
            </a:r>
          </a:p>
          <a:p>
            <a:pPr marL="273050" indent="-273050">
              <a:buFont typeface="Arial" pitchFamily="34" charset="0"/>
              <a:buChar char="•"/>
            </a:pPr>
            <a:endParaRPr lang="fr-CA" sz="1600" dirty="0" smtClean="0"/>
          </a:p>
          <a:p>
            <a:pPr marL="273050" indent="-273050">
              <a:buFont typeface="Arial"/>
              <a:buChar char="•"/>
            </a:pPr>
            <a:r>
              <a:rPr lang="fr-CA" sz="2000" dirty="0" smtClean="0"/>
              <a:t>Un programme détaillé contenant des notes à l’intention de l’instructeur ainsi que des exemples d’activités </a:t>
            </a:r>
            <a:endParaRPr lang="fr-CA" sz="2000" i="1" dirty="0" smtClean="0"/>
          </a:p>
          <a:p>
            <a:pPr marL="273050" indent="-273050"/>
            <a:endParaRPr lang="fr-CA" sz="1400" dirty="0" smtClean="0"/>
          </a:p>
          <a:p>
            <a:pPr marL="273050" indent="-273050">
              <a:buFont typeface="Arial" pitchFamily="34" charset="0"/>
              <a:buChar char="•"/>
            </a:pPr>
            <a:r>
              <a:rPr lang="fr-CA" sz="2000" dirty="0" smtClean="0"/>
              <a:t>Les documents à distribuer aux participant</a:t>
            </a:r>
          </a:p>
          <a:p>
            <a:pPr marL="273050" indent="-273050">
              <a:buFont typeface="Arial"/>
              <a:buChar char="•"/>
            </a:pPr>
            <a:endParaRPr lang="fr-CA" sz="2000" dirty="0" smtClean="0"/>
          </a:p>
          <a:p>
            <a:pPr marL="273050" indent="-273050">
              <a:buFont typeface="Arial"/>
              <a:buChar char="•"/>
            </a:pPr>
            <a:r>
              <a:rPr lang="fr-CA" sz="2000" dirty="0" smtClean="0"/>
              <a:t>Des notes culturelles</a:t>
            </a:r>
          </a:p>
          <a:p>
            <a:pPr marL="273050" indent="-273050"/>
            <a:endParaRPr lang="fr-CA" sz="2000" dirty="0" smtClean="0"/>
          </a:p>
          <a:p>
            <a:pPr marL="273050" indent="-273050">
              <a:buFont typeface="Arial" pitchFamily="34" charset="0"/>
              <a:buChar char="•"/>
            </a:pPr>
            <a:r>
              <a:rPr lang="fr-CA" sz="2000" dirty="0" smtClean="0"/>
              <a:t>Présentation </a:t>
            </a:r>
            <a:r>
              <a:rPr lang="fr-CA" sz="2000" i="1" dirty="0" smtClean="0"/>
              <a:t>PowerPoint</a:t>
            </a:r>
            <a:endParaRPr lang="fr-CA" sz="2000" dirty="0" smtClean="0"/>
          </a:p>
          <a:p>
            <a:pPr marL="273050" indent="-273050">
              <a:buFont typeface="Arial"/>
              <a:buChar char="•"/>
            </a:pPr>
            <a:endParaRPr lang="fr-CA" sz="1000" dirty="0" smtClean="0"/>
          </a:p>
          <a:p>
            <a:pPr marL="273050" indent="-273050">
              <a:buFont typeface="Arial" pitchFamily="34" charset="0"/>
              <a:buChar char="•"/>
            </a:pPr>
            <a:r>
              <a:rPr lang="fr-CA" sz="2000" dirty="0" smtClean="0"/>
              <a:t>Des modèles de plans d’établissement</a:t>
            </a:r>
            <a:endParaRPr lang="fr-C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31032" y="548680"/>
            <a:ext cx="901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Les icônes et les couleurs utilisés dans le manuel d’instruction </a:t>
            </a:r>
          </a:p>
          <a:p>
            <a:r>
              <a:rPr lang="fr-CA" sz="1600" dirty="0" smtClean="0"/>
              <a:t>Page 6</a:t>
            </a:r>
            <a:endParaRPr lang="en-CA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448" y="1590675"/>
            <a:ext cx="9525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6692" y="2594392"/>
            <a:ext cx="9048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0640" y="3667034"/>
            <a:ext cx="1080120" cy="90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44616" y="1524000"/>
            <a:ext cx="762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2590800"/>
            <a:ext cx="8001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026568" y="1650851"/>
            <a:ext cx="2316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Diapositive </a:t>
            </a:r>
            <a:r>
              <a:rPr lang="fr-FR" i="1" dirty="0" smtClean="0"/>
              <a:t>PowerPoint</a:t>
            </a:r>
            <a:endParaRPr lang="en-CA" dirty="0"/>
          </a:p>
        </p:txBody>
      </p:sp>
      <p:sp>
        <p:nvSpPr>
          <p:cNvPr id="17" name="TextBox 16"/>
          <p:cNvSpPr txBox="1"/>
          <p:nvPr/>
        </p:nvSpPr>
        <p:spPr>
          <a:xfrm>
            <a:off x="2027684" y="2700680"/>
            <a:ext cx="3034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Notes à l’intention de</a:t>
            </a:r>
          </a:p>
          <a:p>
            <a:r>
              <a:rPr lang="fr-FR" dirty="0" smtClean="0"/>
              <a:t>l’instructeur</a:t>
            </a:r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>
            <a:off x="2102768" y="395506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Notes culturelles</a:t>
            </a:r>
            <a:endParaRPr lang="en-CA" dirty="0"/>
          </a:p>
        </p:txBody>
      </p:sp>
      <p:sp>
        <p:nvSpPr>
          <p:cNvPr id="19" name="TextBox 18"/>
          <p:cNvSpPr txBox="1"/>
          <p:nvPr/>
        </p:nvSpPr>
        <p:spPr>
          <a:xfrm>
            <a:off x="6024736" y="1524000"/>
            <a:ext cx="334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Sujet d’information </a:t>
            </a:r>
          </a:p>
          <a:p>
            <a:r>
              <a:rPr lang="fr-FR" dirty="0" smtClean="0"/>
              <a:t>(barre de couleur jaune)</a:t>
            </a:r>
            <a:endParaRPr lang="en-CA" dirty="0"/>
          </a:p>
        </p:txBody>
      </p:sp>
      <p:sp>
        <p:nvSpPr>
          <p:cNvPr id="22" name="TextBox 21"/>
          <p:cNvSpPr txBox="1"/>
          <p:nvPr/>
        </p:nvSpPr>
        <p:spPr>
          <a:xfrm>
            <a:off x="6100936" y="2667000"/>
            <a:ext cx="3119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Sujet interactif </a:t>
            </a:r>
          </a:p>
          <a:p>
            <a:r>
              <a:rPr lang="fr-FR" dirty="0" smtClean="0"/>
              <a:t>(barre de couleur mauve)</a:t>
            </a:r>
            <a:endParaRPr lang="en-CA" dirty="0"/>
          </a:p>
        </p:txBody>
      </p:sp>
      <p:grpSp>
        <p:nvGrpSpPr>
          <p:cNvPr id="2" name="Group 22"/>
          <p:cNvGrpSpPr/>
          <p:nvPr/>
        </p:nvGrpSpPr>
        <p:grpSpPr>
          <a:xfrm>
            <a:off x="0" y="5013176"/>
            <a:ext cx="9144000" cy="2592288"/>
            <a:chOff x="0" y="2636912"/>
            <a:chExt cx="9144000" cy="2592288"/>
          </a:xfrm>
        </p:grpSpPr>
        <p:grpSp>
          <p:nvGrpSpPr>
            <p:cNvPr id="3" name="Group 44"/>
            <p:cNvGrpSpPr/>
            <p:nvPr/>
          </p:nvGrpSpPr>
          <p:grpSpPr>
            <a:xfrm>
              <a:off x="0" y="2636912"/>
              <a:ext cx="9144000" cy="2592288"/>
              <a:chOff x="0" y="2060848"/>
              <a:chExt cx="9144000" cy="2592288"/>
            </a:xfrm>
            <a:solidFill>
              <a:schemeClr val="accent6">
                <a:lumMod val="75000"/>
              </a:schemeClr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6" name="Rounded Rectangle 25"/>
              <p:cNvSpPr/>
              <p:nvPr/>
            </p:nvSpPr>
            <p:spPr>
              <a:xfrm>
                <a:off x="0" y="2060848"/>
                <a:ext cx="1126303" cy="72008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0" y="2492896"/>
                <a:ext cx="9144000" cy="2160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35496" y="2684820"/>
              <a:ext cx="1296144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900" dirty="0" smtClean="0"/>
                <a:t>ONGLET 1</a:t>
              </a:r>
            </a:p>
            <a:p>
              <a:r>
                <a:rPr lang="fr-CA" sz="1100" b="1" dirty="0" smtClean="0"/>
                <a:t>APERÇU DE L’ATELIER</a:t>
              </a:r>
              <a:endParaRPr lang="en-CA" sz="11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53000" y="6093296"/>
            <a:ext cx="4118992" cy="764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4860032" y="2590800"/>
            <a:ext cx="3098139" cy="3096344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spcAft>
                <a:spcPts val="1000"/>
              </a:spcAft>
              <a:defRPr/>
            </a:pPr>
            <a:endParaRPr lang="fr-CA" sz="8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7800" y="3560440"/>
            <a:ext cx="273630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Une introduction</a:t>
            </a:r>
          </a:p>
          <a:p>
            <a:r>
              <a:rPr lang="fr-FR" sz="2400" dirty="0" smtClean="0"/>
              <a:t>à l’établissement</a:t>
            </a:r>
          </a:p>
          <a:p>
            <a:r>
              <a:rPr lang="fr-FR" sz="2400" dirty="0" smtClean="0"/>
              <a:t>en Ontario</a:t>
            </a:r>
            <a:endParaRPr lang="fr-CA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mage 7" descr="O2O_Logo_BILINGUAL_1FR_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381000"/>
            <a:ext cx="7799223" cy="120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00200" y="1916192"/>
            <a:ext cx="7162800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fr-FR" sz="2400" dirty="0" smtClean="0">
                <a:ea typeface="Arial" charset="0"/>
                <a:cs typeface="Arial" charset="0"/>
              </a:rPr>
              <a:t>Des outils pouvant être adaptés </a:t>
            </a:r>
            <a:r>
              <a:rPr lang="fr-CA" sz="2400" dirty="0" smtClean="0"/>
              <a:t>aux </a:t>
            </a:r>
          </a:p>
          <a:p>
            <a:pPr marL="266700" indent="-266700" fontAlgn="auto">
              <a:spcAft>
                <a:spcPts val="0"/>
              </a:spcAft>
              <a:defRPr/>
            </a:pPr>
            <a:r>
              <a:rPr lang="fr-CA" sz="2400" b="1" dirty="0" smtClean="0"/>
              <a:t>	spécificités locales</a:t>
            </a:r>
            <a:r>
              <a:rPr lang="fr-CA" sz="2400" dirty="0" smtClean="0"/>
              <a:t> </a:t>
            </a:r>
            <a:r>
              <a:rPr lang="fr-FR" sz="2400" dirty="0" smtClean="0"/>
              <a:t>et personnalisation selon </a:t>
            </a:r>
            <a:r>
              <a:rPr lang="fr-FR" sz="2400" b="1" dirty="0" smtClean="0"/>
              <a:t>les besoins des clients</a:t>
            </a:r>
            <a:endParaRPr lang="fr-CA" sz="2400" dirty="0" smtClean="0"/>
          </a:p>
          <a:p>
            <a:pPr marL="266700" indent="-266700" fontAlgn="auto">
              <a:spcAft>
                <a:spcPts val="0"/>
              </a:spcAft>
              <a:defRPr/>
            </a:pPr>
            <a:endParaRPr lang="fr-CA" sz="2200" dirty="0" smtClean="0"/>
          </a:p>
          <a:p>
            <a:pPr marL="266700" indent="-2667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fr-CA" sz="2200" dirty="0" smtClean="0"/>
              <a:t>Une </a:t>
            </a:r>
            <a:r>
              <a:rPr lang="fr-CA" sz="2200" b="1" dirty="0" smtClean="0"/>
              <a:t>approche d’établissement holistique </a:t>
            </a:r>
          </a:p>
          <a:p>
            <a:pPr marL="266700" indent="-266700" fontAlgn="auto">
              <a:spcAft>
                <a:spcPts val="0"/>
              </a:spcAft>
              <a:defRPr/>
            </a:pPr>
            <a:r>
              <a:rPr lang="fr-CA" sz="2200" b="1" dirty="0" smtClean="0"/>
              <a:t>	axée sur les besoins du client</a:t>
            </a:r>
          </a:p>
          <a:p>
            <a:pPr marL="266700" indent="-266700" fontAlgn="auto">
              <a:spcAft>
                <a:spcPts val="0"/>
              </a:spcAft>
              <a:defRPr/>
            </a:pPr>
            <a:endParaRPr lang="en-US" sz="2200" dirty="0" smtClean="0"/>
          </a:p>
          <a:p>
            <a:pPr marL="266700" indent="-2667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fr-CA" sz="2200" dirty="0" smtClean="0"/>
              <a:t>Un tremplin vers un </a:t>
            </a:r>
            <a:r>
              <a:rPr lang="fr-CA" sz="2200" b="1" dirty="0" smtClean="0"/>
              <a:t>plus large réseau de programmes et services</a:t>
            </a:r>
          </a:p>
          <a:p>
            <a:pPr marL="265113" indent="-265113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en-US" sz="2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1600200" y="457200"/>
            <a:ext cx="830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600" b="1" dirty="0" smtClean="0"/>
              <a:t>Caractéristiques du projet</a:t>
            </a:r>
            <a:endParaRPr lang="en-US" sz="4600" b="1" dirty="0"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76400" y="1676400"/>
            <a:ext cx="7200800" cy="3724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5113" indent="-265113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endParaRPr lang="en-US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fr-FR" sz="2400" dirty="0" smtClean="0">
                <a:solidFill>
                  <a:srgbClr val="000000"/>
                </a:solidFill>
              </a:rPr>
              <a:t>Tout le </a:t>
            </a:r>
            <a:r>
              <a:rPr lang="fr-FR" sz="2400" b="1" dirty="0" smtClean="0">
                <a:solidFill>
                  <a:srgbClr val="000000"/>
                </a:solidFill>
              </a:rPr>
              <a:t>matériel est disponible en français </a:t>
            </a:r>
          </a:p>
          <a:p>
            <a:pPr marL="266700" indent="-266700" fontAlgn="auto">
              <a:spcAft>
                <a:spcPts val="0"/>
              </a:spcAft>
              <a:defRPr/>
            </a:pPr>
            <a:r>
              <a:rPr lang="fr-FR" sz="2400" b="1" dirty="0" smtClean="0">
                <a:solidFill>
                  <a:srgbClr val="000000"/>
                </a:solidFill>
              </a:rPr>
              <a:t>	et en anglais</a:t>
            </a:r>
            <a:endParaRPr lang="fr-CA" sz="2400" b="1" dirty="0" smtClean="0">
              <a:solidFill>
                <a:srgbClr val="000000"/>
              </a:solidFill>
            </a:endParaRPr>
          </a:p>
          <a:p>
            <a:pPr marL="265113" indent="-265113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defRPr/>
            </a:pPr>
            <a:endParaRPr lang="en-US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65113" indent="-265113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fr-FR" sz="2400" dirty="0" smtClean="0">
                <a:solidFill>
                  <a:srgbClr val="000000"/>
                </a:solidFill>
                <a:ea typeface="Arial" charset="0"/>
                <a:cs typeface="Arial" charset="0"/>
              </a:rPr>
              <a:t>Outils et soutien pour accéder à l’information et planifier des activités qui vont à aider l’intégration  </a:t>
            </a:r>
          </a:p>
          <a:p>
            <a:pPr marL="265113" indent="-265113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en-US" sz="24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66700" indent="-2667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fr-FR" sz="2400" dirty="0" smtClean="0">
                <a:solidFill>
                  <a:srgbClr val="000000"/>
                </a:solidFill>
              </a:rPr>
              <a:t>Ligne d’information téléphonique </a:t>
            </a:r>
            <a:r>
              <a:rPr lang="fr-FR" sz="2400" b="1" dirty="0" smtClean="0">
                <a:solidFill>
                  <a:srgbClr val="000000"/>
                </a:solidFill>
              </a:rPr>
              <a:t>1-855</a:t>
            </a:r>
            <a:endParaRPr lang="fr-CA" sz="2400" b="1" dirty="0" smtClean="0">
              <a:solidFill>
                <a:srgbClr val="000000"/>
              </a:solidFill>
              <a:cs typeface="Arial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200" dirty="0" smtClean="0">
              <a:solidFill>
                <a:srgbClr val="000000"/>
              </a:solidFill>
            </a:endParaRPr>
          </a:p>
          <a:p>
            <a:pPr marL="261938" indent="-261938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en-CA" sz="22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1600200" y="457200"/>
            <a:ext cx="830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600" b="1" dirty="0" smtClean="0"/>
              <a:t>Caractéristiques du projet</a:t>
            </a:r>
            <a:endParaRPr lang="en-US" sz="4600" b="1" dirty="0"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1290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835696" y="332656"/>
            <a:ext cx="69847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cs typeface="Arial" charset="0"/>
              </a:rPr>
              <a:t>1-855-</a:t>
            </a:r>
            <a:r>
              <a:rPr lang="en-US" sz="5400" b="1" dirty="0" smtClean="0">
                <a:solidFill>
                  <a:srgbClr val="0070C0"/>
                </a:solidFill>
                <a:cs typeface="Arial" charset="0"/>
              </a:rPr>
              <a:t>626</a:t>
            </a:r>
            <a:r>
              <a:rPr lang="en-US" sz="5400" b="1" dirty="0" smtClean="0">
                <a:cs typeface="Arial" charset="0"/>
              </a:rPr>
              <a:t>-0002</a:t>
            </a:r>
            <a:endParaRPr lang="en-US" sz="5400" b="1" dirty="0"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0648"/>
            <a:ext cx="1512168" cy="1304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1911896" y="1066800"/>
            <a:ext cx="66225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36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Pour les nouveaux arrivants </a:t>
            </a:r>
            <a:endParaRPr lang="fr-CA" sz="3600" b="1" dirty="0">
              <a:solidFill>
                <a:schemeClr val="bg1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600200" y="2209800"/>
            <a:ext cx="7239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/>
              <a:buChar char="•"/>
            </a:pPr>
            <a:r>
              <a:rPr lang="fr-FR" sz="2200" dirty="0" smtClean="0"/>
              <a:t>Pour obtenir de l’information relative aux </a:t>
            </a:r>
            <a:r>
              <a:rPr lang="fr-FR" sz="2200" b="1" dirty="0" smtClean="0"/>
              <a:t>outils du projet</a:t>
            </a:r>
          </a:p>
          <a:p>
            <a:pPr marL="273050" indent="-273050">
              <a:buFont typeface="Arial"/>
              <a:buChar char="•"/>
            </a:pPr>
            <a:endParaRPr lang="fr-FR" sz="2200" dirty="0" smtClean="0"/>
          </a:p>
          <a:p>
            <a:pPr marL="273050" indent="-273050">
              <a:buFont typeface="Arial"/>
              <a:buChar char="•"/>
            </a:pPr>
            <a:r>
              <a:rPr lang="fr-FR" sz="2200" dirty="0" smtClean="0"/>
              <a:t>Pour </a:t>
            </a:r>
            <a:r>
              <a:rPr lang="fr-FR" sz="2200" b="1" dirty="0" smtClean="0"/>
              <a:t>s’inscrire aux ateliers</a:t>
            </a:r>
            <a:r>
              <a:rPr lang="fr-FR" sz="2200" dirty="0" smtClean="0"/>
              <a:t>, trouver un point de distribution des guides ou rapporter un problème technique du site Internet</a:t>
            </a:r>
          </a:p>
          <a:p>
            <a:pPr marL="273050" indent="-273050">
              <a:buFont typeface="Arial"/>
              <a:buChar char="•"/>
            </a:pPr>
            <a:endParaRPr lang="fr-FR" sz="2200" dirty="0" smtClean="0"/>
          </a:p>
          <a:p>
            <a:pPr marL="273050" indent="-273050">
              <a:buFont typeface="Arial"/>
              <a:buChar char="•"/>
            </a:pPr>
            <a:r>
              <a:rPr lang="fr-FR" sz="2200" dirty="0" smtClean="0"/>
              <a:t>Service offert en français et en anglais</a:t>
            </a:r>
          </a:p>
          <a:p>
            <a:pPr marL="273050" indent="-273050">
              <a:buFont typeface="Arial"/>
              <a:buChar char="•"/>
            </a:pPr>
            <a:endParaRPr lang="fr-FR" sz="2200" dirty="0" smtClean="0"/>
          </a:p>
          <a:p>
            <a:pPr marL="273050" indent="-273050">
              <a:buFont typeface="Arial"/>
              <a:buChar char="•"/>
            </a:pPr>
            <a:r>
              <a:rPr lang="fr-FR" sz="2200" dirty="0" smtClean="0"/>
              <a:t>De 9h00 à 16h00 du lundi au vendredi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7374"/>
            <a:ext cx="10657184" cy="6895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O2O_Logo_BILINGUAL_FR_EN-REV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36504" y="367291"/>
            <a:ext cx="4139952" cy="66470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5562600" y="1828800"/>
            <a:ext cx="3043064" cy="304306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5715000" y="2667000"/>
            <a:ext cx="2749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Plan de mise </a:t>
            </a:r>
          </a:p>
          <a:p>
            <a:pPr algn="ctr"/>
            <a:r>
              <a:rPr lang="fr-FR" sz="2800" dirty="0" smtClean="0"/>
              <a:t>en œuvre </a:t>
            </a:r>
          </a:p>
          <a:p>
            <a:pPr algn="ctr"/>
            <a:r>
              <a:rPr lang="fr-FR" sz="2800" dirty="0" smtClean="0"/>
              <a:t>du projet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7612</TotalTime>
  <Words>1992</Words>
  <Application>Microsoft Office PowerPoint</Application>
  <PresentationFormat>On-screen Show (4:3)</PresentationFormat>
  <Paragraphs>520</Paragraphs>
  <Slides>53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COSTI Immigrant Services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O2O_FR</dc:title>
  <dc:creator>Mariade</dc:creator>
  <cp:lastModifiedBy>Lorraine Hudson</cp:lastModifiedBy>
  <cp:revision>618</cp:revision>
  <cp:lastPrinted>2012-10-15T18:42:34Z</cp:lastPrinted>
  <dcterms:created xsi:type="dcterms:W3CDTF">2013-01-12T20:09:45Z</dcterms:created>
  <dcterms:modified xsi:type="dcterms:W3CDTF">2013-01-14T16:46:15Z</dcterms:modified>
</cp:coreProperties>
</file>